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01.07.2014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011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01.07.2014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027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01.07.2014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56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01.07.2014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392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01.07.2014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638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01.07.2014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2395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01.07.2014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188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01.07.2014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049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01.07.2014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079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01.07.2014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848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01.07.2014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204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C8A0F-7945-4123-92E4-4A32BCA0FE40}" type="datetimeFigureOut">
              <a:rPr lang="de-AT" smtClean="0"/>
              <a:t>01.07.2014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25" y="79410"/>
            <a:ext cx="2447619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1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1425677" y="1790956"/>
            <a:ext cx="9144000" cy="2387600"/>
          </a:xfrm>
        </p:spPr>
        <p:txBody>
          <a:bodyPr/>
          <a:lstStyle/>
          <a:p>
            <a:r>
              <a:rPr lang="de-AT" sz="4000" dirty="0" err="1" smtClean="0"/>
              <a:t>MatCalc</a:t>
            </a:r>
            <a:r>
              <a:rPr lang="de-AT" sz="4000" dirty="0" smtClean="0"/>
              <a:t> </a:t>
            </a:r>
            <a:r>
              <a:rPr lang="de-AT" sz="4000" dirty="0" err="1" smtClean="0"/>
              <a:t>approach</a:t>
            </a:r>
            <a:r>
              <a:rPr lang="de-AT" sz="4000" dirty="0" smtClean="0"/>
              <a:t> </a:t>
            </a:r>
            <a:r>
              <a:rPr lang="de-AT" sz="4000" dirty="0" err="1" smtClean="0"/>
              <a:t>for</a:t>
            </a:r>
            <a:r>
              <a:rPr lang="de-AT" sz="4000" dirty="0" smtClean="0"/>
              <a:t> </a:t>
            </a:r>
            <a:r>
              <a:rPr lang="de-AT" sz="4000" dirty="0" err="1" smtClean="0"/>
              <a:t>the</a:t>
            </a:r>
            <a:r>
              <a:rPr lang="de-AT" sz="4000" dirty="0" smtClean="0"/>
              <a:t> </a:t>
            </a:r>
            <a:r>
              <a:rPr lang="de-AT" sz="4000" dirty="0" err="1" smtClean="0"/>
              <a:t>modelling</a:t>
            </a:r>
            <a:r>
              <a:rPr lang="de-AT" sz="4000" dirty="0" smtClean="0"/>
              <a:t> </a:t>
            </a:r>
            <a:r>
              <a:rPr lang="de-AT" sz="4000" dirty="0" err="1" smtClean="0"/>
              <a:t>of</a:t>
            </a:r>
            <a:r>
              <a:rPr lang="de-AT" sz="4000" dirty="0" smtClean="0"/>
              <a:t> </a:t>
            </a:r>
            <a:r>
              <a:rPr lang="de-AT" sz="4000" dirty="0" err="1" smtClean="0"/>
              <a:t>the</a:t>
            </a:r>
            <a:r>
              <a:rPr lang="de-AT" sz="4000" dirty="0" smtClean="0"/>
              <a:t> </a:t>
            </a:r>
            <a:r>
              <a:rPr lang="de-AT" sz="4000" dirty="0" err="1" smtClean="0"/>
              <a:t>vacancy</a:t>
            </a:r>
            <a:r>
              <a:rPr lang="de-AT" sz="4000" dirty="0" smtClean="0"/>
              <a:t> </a:t>
            </a:r>
            <a:r>
              <a:rPr lang="de-AT" sz="4000" dirty="0" err="1" smtClean="0"/>
              <a:t>concentration</a:t>
            </a:r>
            <a:r>
              <a:rPr lang="de-AT" sz="4000" dirty="0" smtClean="0"/>
              <a:t> </a:t>
            </a:r>
            <a:r>
              <a:rPr lang="de-AT" sz="4000" dirty="0" err="1" smtClean="0"/>
              <a:t>evolution</a:t>
            </a:r>
            <a:r>
              <a:rPr lang="de-AT" sz="4000" dirty="0" smtClean="0"/>
              <a:t/>
            </a:r>
            <a:br>
              <a:rPr lang="de-AT" sz="4000" dirty="0" smtClean="0"/>
            </a:br>
            <a:r>
              <a:rPr lang="de-AT" sz="4000" dirty="0"/>
              <a:t/>
            </a:r>
            <a:br>
              <a:rPr lang="de-AT" sz="4000" dirty="0"/>
            </a:br>
            <a:r>
              <a:rPr lang="de-AT" sz="3200" dirty="0" smtClean="0"/>
              <a:t>(</a:t>
            </a:r>
            <a:r>
              <a:rPr lang="de-AT" sz="3200" dirty="0" err="1" smtClean="0"/>
              <a:t>MatCalc</a:t>
            </a:r>
            <a:r>
              <a:rPr lang="de-AT" sz="3200" dirty="0" smtClean="0"/>
              <a:t> 5.60.0005)</a:t>
            </a:r>
          </a:p>
        </p:txBody>
      </p:sp>
      <p:sp>
        <p:nvSpPr>
          <p:cNvPr id="2051" name="Untertitel 2"/>
          <p:cNvSpPr>
            <a:spLocks noGrp="1"/>
          </p:cNvSpPr>
          <p:nvPr>
            <p:ph type="subTitle" idx="1"/>
          </p:nvPr>
        </p:nvSpPr>
        <p:spPr>
          <a:xfrm>
            <a:off x="1612490" y="5047380"/>
            <a:ext cx="9144000" cy="1655762"/>
          </a:xfrm>
        </p:spPr>
        <p:txBody>
          <a:bodyPr/>
          <a:lstStyle/>
          <a:p>
            <a:endParaRPr lang="de-AT" dirty="0" smtClean="0"/>
          </a:p>
          <a:p>
            <a:r>
              <a:rPr lang="de-AT" dirty="0" smtClean="0"/>
              <a:t>P. Warczok</a:t>
            </a:r>
          </a:p>
        </p:txBody>
      </p:sp>
    </p:spTree>
    <p:extLst>
      <p:ext uri="{BB962C8B-B14F-4D97-AF65-F5344CB8AC3E}">
        <p14:creationId xmlns:p14="http://schemas.microsoft.com/office/powerpoint/2010/main" val="27361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Why do we care?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414463" y="3722688"/>
            <a:ext cx="1839912" cy="576262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AT" sz="3200" dirty="0" err="1" smtClean="0"/>
              <a:t>Vacancies</a:t>
            </a:r>
            <a:endParaRPr lang="de-AT" sz="3200" dirty="0" smtClean="0"/>
          </a:p>
        </p:txBody>
      </p:sp>
      <p:sp>
        <p:nvSpPr>
          <p:cNvPr id="4100" name="Inhaltsplatzhalter 4"/>
          <p:cNvSpPr txBox="1">
            <a:spLocks/>
          </p:cNvSpPr>
          <p:nvPr/>
        </p:nvSpPr>
        <p:spPr bwMode="auto">
          <a:xfrm>
            <a:off x="4689475" y="5454650"/>
            <a:ext cx="1711325" cy="5524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de-AT" sz="3200"/>
              <a:t>Diffusion</a:t>
            </a:r>
          </a:p>
        </p:txBody>
      </p:sp>
      <p:sp>
        <p:nvSpPr>
          <p:cNvPr id="4101" name="Inhaltsplatzhalter 4"/>
          <p:cNvSpPr txBox="1">
            <a:spLocks/>
          </p:cNvSpPr>
          <p:nvPr/>
        </p:nvSpPr>
        <p:spPr bwMode="auto">
          <a:xfrm>
            <a:off x="4565650" y="2005013"/>
            <a:ext cx="2001838" cy="5222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de-AT" sz="3200"/>
              <a:t>Nucleation</a:t>
            </a:r>
          </a:p>
        </p:txBody>
      </p:sp>
      <p:sp>
        <p:nvSpPr>
          <p:cNvPr id="4102" name="Inhaltsplatzhalter 4"/>
          <p:cNvSpPr txBox="1">
            <a:spLocks/>
          </p:cNvSpPr>
          <p:nvPr/>
        </p:nvSpPr>
        <p:spPr bwMode="auto">
          <a:xfrm>
            <a:off x="7716838" y="3489325"/>
            <a:ext cx="2390775" cy="10429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AT" sz="3200"/>
              <a:t>Precipitation kinetics</a:t>
            </a:r>
          </a:p>
        </p:txBody>
      </p:sp>
      <p:sp>
        <p:nvSpPr>
          <p:cNvPr id="9" name="Rechteckiger Pfeil 8"/>
          <p:cNvSpPr/>
          <p:nvPr/>
        </p:nvSpPr>
        <p:spPr>
          <a:xfrm>
            <a:off x="2192338" y="2093913"/>
            <a:ext cx="2373312" cy="1631950"/>
          </a:xfrm>
          <a:prstGeom prst="bentArrow">
            <a:avLst>
              <a:gd name="adj1" fmla="val 11183"/>
              <a:gd name="adj2" fmla="val 11951"/>
              <a:gd name="adj3" fmla="val 22953"/>
              <a:gd name="adj4" fmla="val 437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schemeClr val="tx1"/>
              </a:solidFill>
            </a:endParaRPr>
          </a:p>
        </p:txBody>
      </p:sp>
      <p:sp>
        <p:nvSpPr>
          <p:cNvPr id="10" name="Rechteckiger Pfeil 9"/>
          <p:cNvSpPr/>
          <p:nvPr/>
        </p:nvSpPr>
        <p:spPr>
          <a:xfrm flipV="1">
            <a:off x="2192338" y="4297363"/>
            <a:ext cx="2497137" cy="1630362"/>
          </a:xfrm>
          <a:prstGeom prst="bentArrow">
            <a:avLst>
              <a:gd name="adj1" fmla="val 11183"/>
              <a:gd name="adj2" fmla="val 11951"/>
              <a:gd name="adj3" fmla="val 22953"/>
              <a:gd name="adj4" fmla="val 437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schemeClr val="tx1"/>
              </a:solidFill>
            </a:endParaRPr>
          </a:p>
        </p:txBody>
      </p:sp>
      <p:sp>
        <p:nvSpPr>
          <p:cNvPr id="11" name="Rechteckiger Pfeil 10"/>
          <p:cNvSpPr/>
          <p:nvPr/>
        </p:nvSpPr>
        <p:spPr>
          <a:xfrm rot="5400000">
            <a:off x="7139782" y="1600994"/>
            <a:ext cx="1316037" cy="2460625"/>
          </a:xfrm>
          <a:prstGeom prst="bentArrow">
            <a:avLst>
              <a:gd name="adj1" fmla="val 11183"/>
              <a:gd name="adj2" fmla="val 11951"/>
              <a:gd name="adj3" fmla="val 22953"/>
              <a:gd name="adj4" fmla="val 43750"/>
            </a:avLst>
          </a:prstGeom>
          <a:solidFill>
            <a:srgbClr val="EB55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schemeClr val="tx1"/>
              </a:solidFill>
            </a:endParaRPr>
          </a:p>
        </p:txBody>
      </p:sp>
      <p:sp>
        <p:nvSpPr>
          <p:cNvPr id="12" name="Rechteckiger Pfeil 11"/>
          <p:cNvSpPr/>
          <p:nvPr/>
        </p:nvSpPr>
        <p:spPr>
          <a:xfrm rot="5400000" flipH="1">
            <a:off x="7082631" y="3840957"/>
            <a:ext cx="1254125" cy="2636838"/>
          </a:xfrm>
          <a:prstGeom prst="bentArrow">
            <a:avLst>
              <a:gd name="adj1" fmla="val 11183"/>
              <a:gd name="adj2" fmla="val 11951"/>
              <a:gd name="adj3" fmla="val 22953"/>
              <a:gd name="adj4" fmla="val 43750"/>
            </a:avLst>
          </a:prstGeom>
          <a:solidFill>
            <a:srgbClr val="EB55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Why</a:t>
            </a:r>
            <a:r>
              <a:rPr lang="de-AT" dirty="0" smtClean="0"/>
              <a:t> do </a:t>
            </a:r>
            <a:r>
              <a:rPr lang="de-AT" dirty="0" err="1" smtClean="0"/>
              <a:t>we</a:t>
            </a:r>
            <a:r>
              <a:rPr lang="de-AT" dirty="0" smtClean="0"/>
              <a:t> care?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287206" y="2004530"/>
            <a:ext cx="1839452" cy="522362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sz="3200" dirty="0" err="1" smtClean="0"/>
              <a:t>Vacancies</a:t>
            </a:r>
            <a:endParaRPr lang="de-AT" sz="3200" dirty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>
          <a:xfrm>
            <a:off x="4566265" y="2004529"/>
            <a:ext cx="2001683" cy="52236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3200" dirty="0" err="1" smtClean="0"/>
              <a:t>Nucleation</a:t>
            </a:r>
            <a:endParaRPr lang="de-AT" sz="3200" dirty="0"/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8316450" y="1744148"/>
            <a:ext cx="2390878" cy="104312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3200" dirty="0" err="1" smtClean="0"/>
              <a:t>Precipitation</a:t>
            </a:r>
            <a:r>
              <a:rPr lang="de-AT" sz="3200" dirty="0" smtClean="0"/>
              <a:t> </a:t>
            </a:r>
            <a:r>
              <a:rPr lang="de-AT" sz="3200" dirty="0" err="1" smtClean="0"/>
              <a:t>kinetics</a:t>
            </a:r>
            <a:endParaRPr lang="de-AT" sz="3200" dirty="0"/>
          </a:p>
        </p:txBody>
      </p:sp>
      <p:sp>
        <p:nvSpPr>
          <p:cNvPr id="3" name="Pfeil nach rechts 2"/>
          <p:cNvSpPr/>
          <p:nvPr/>
        </p:nvSpPr>
        <p:spPr>
          <a:xfrm>
            <a:off x="3126658" y="2137889"/>
            <a:ext cx="1439607" cy="25563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Pfeil nach rechts 12"/>
          <p:cNvSpPr/>
          <p:nvPr/>
        </p:nvSpPr>
        <p:spPr>
          <a:xfrm>
            <a:off x="6567948" y="2145577"/>
            <a:ext cx="1748502" cy="255639"/>
          </a:xfrm>
          <a:prstGeom prst="rightArrow">
            <a:avLst/>
          </a:prstGeom>
          <a:solidFill>
            <a:srgbClr val="EB55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329796" y="2981780"/>
                <a:ext cx="5365315" cy="1116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A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de-A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A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𝑐h𝑒𝑚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de-A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de-AT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AT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de-AT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𝑐h</m:t>
                                          </m:r>
                                        </m:sub>
                                        <m:sup>
                                          <m:r>
                                            <a:rPr lang="de-AT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𝑉𝑎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de-A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𝑒𝑙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de-A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AT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d>
                                        <m:dPr>
                                          <m:ctrlP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𝜐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p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p>
                                      </m:sSup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de-A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AT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de-AT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de-AT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AT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𝑐h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de-AT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𝑉𝑎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p>
                                                <m:sSupPr>
                                                  <m:ctrlPr>
                                                    <a:rPr lang="de-A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de-AT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de-AT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A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796" y="2981780"/>
                <a:ext cx="5365315" cy="11164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0295856" y="3440893"/>
                <a:ext cx="148425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de-A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de-A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A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A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de-A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A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5856" y="3440893"/>
                <a:ext cx="1484252" cy="6223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625352" y="3435827"/>
                <a:ext cx="2106474" cy="627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𝑐h</m:t>
                          </m:r>
                        </m:sub>
                        <m:sup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𝑉𝑎</m:t>
                          </m:r>
                        </m:sup>
                      </m:sSubSup>
                      <m:r>
                        <a:rPr lang="de-A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𝑅𝑇𝑙𝑛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AT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de-AT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52" y="3435827"/>
                <a:ext cx="2106474" cy="6274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eschweifte Klammer rechts 8"/>
          <p:cNvSpPr/>
          <p:nvPr/>
        </p:nvSpPr>
        <p:spPr>
          <a:xfrm rot="5400000">
            <a:off x="4936262" y="3430341"/>
            <a:ext cx="185181" cy="157122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Geschweifte Klammer rechts 16"/>
          <p:cNvSpPr/>
          <p:nvPr/>
        </p:nvSpPr>
        <p:spPr>
          <a:xfrm rot="5400000">
            <a:off x="7161930" y="3042827"/>
            <a:ext cx="185183" cy="234625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>
            <a:off x="4243241" y="4430049"/>
            <a:ext cx="148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Chemical </a:t>
            </a:r>
            <a:r>
              <a:rPr lang="de-AT" dirty="0" err="1" smtClean="0"/>
              <a:t>part</a:t>
            </a:r>
            <a:endParaRPr lang="de-AT" dirty="0"/>
          </a:p>
        </p:txBody>
      </p:sp>
      <p:sp>
        <p:nvSpPr>
          <p:cNvPr id="18" name="Textfeld 17"/>
          <p:cNvSpPr txBox="1"/>
          <p:nvPr/>
        </p:nvSpPr>
        <p:spPr>
          <a:xfrm>
            <a:off x="6567948" y="4430049"/>
            <a:ext cx="121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Elastic</a:t>
            </a:r>
            <a:r>
              <a:rPr lang="de-AT" dirty="0" smtClean="0"/>
              <a:t> </a:t>
            </a:r>
            <a:r>
              <a:rPr lang="de-AT" dirty="0" err="1" smtClean="0"/>
              <a:t>part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68101" y="4937169"/>
                <a:ext cx="5123390" cy="1788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A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A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𝑐h</m:t>
                        </m:r>
                      </m:sub>
                      <m:sup>
                        <m:r>
                          <a:rPr lang="de-A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𝑉𝑎</m:t>
                        </m:r>
                      </m:sup>
                    </m:sSubSup>
                  </m:oMath>
                </a14:m>
                <a:r>
                  <a:rPr lang="de-AT" dirty="0" smtClean="0">
                    <a:solidFill>
                      <a:schemeClr val="tx1"/>
                    </a:solidFill>
                  </a:rPr>
                  <a:t> -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Vacancy</a:t>
                </a:r>
                <a:r>
                  <a:rPr lang="de-AT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contribution</a:t>
                </a:r>
                <a:r>
                  <a:rPr lang="de-AT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to</a:t>
                </a:r>
                <a:r>
                  <a:rPr lang="de-AT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driving</a:t>
                </a:r>
                <a:r>
                  <a:rPr lang="de-AT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force</a:t>
                </a:r>
                <a:endParaRPr lang="de-AT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A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AT" dirty="0" smtClean="0">
                    <a:solidFill>
                      <a:schemeClr val="tx1"/>
                    </a:solidFill>
                  </a:rPr>
                  <a:t> – Gas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constant</a:t>
                </a:r>
                <a:endParaRPr lang="de-AT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A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AT" dirty="0" smtClean="0">
                    <a:solidFill>
                      <a:schemeClr val="tx1"/>
                    </a:solidFill>
                  </a:rPr>
                  <a:t> –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Temperature</a:t>
                </a:r>
                <a:endParaRPr lang="de-AT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A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𝑉𝑎</m:t>
                        </m:r>
                      </m:sub>
                    </m:sSub>
                  </m:oMath>
                </a14:m>
                <a:r>
                  <a:rPr lang="de-AT" dirty="0" smtClean="0">
                    <a:solidFill>
                      <a:schemeClr val="tx1"/>
                    </a:solidFill>
                  </a:rPr>
                  <a:t>-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Vacancy</a:t>
                </a:r>
                <a:r>
                  <a:rPr lang="de-AT" dirty="0">
                    <a:solidFill>
                      <a:schemeClr val="tx1"/>
                    </a:solidFill>
                  </a:rPr>
                  <a:t>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site</a:t>
                </a:r>
                <a:r>
                  <a:rPr lang="de-AT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fraction</a:t>
                </a:r>
                <a:r>
                  <a:rPr lang="de-AT" dirty="0" smtClean="0">
                    <a:solidFill>
                      <a:schemeClr val="tx1"/>
                    </a:solidFill>
                  </a:rPr>
                  <a:t> on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subst</a:t>
                </a:r>
                <a:r>
                  <a:rPr lang="de-AT" dirty="0" smtClean="0">
                    <a:solidFill>
                      <a:schemeClr val="tx1"/>
                    </a:solidFill>
                  </a:rPr>
                  <a:t>.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lattice</a:t>
                </a:r>
                <a:r>
                  <a:rPr lang="de-AT" dirty="0" smtClean="0">
                    <a:solidFill>
                      <a:schemeClr val="tx1"/>
                    </a:solidFill>
                  </a:rPr>
                  <a:t> (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current</a:t>
                </a:r>
                <a:r>
                  <a:rPr lang="de-AT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A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𝑉𝑎</m:t>
                        </m:r>
                        <m:r>
                          <a:rPr lang="de-A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de-AT" dirty="0" smtClean="0">
                    <a:solidFill>
                      <a:schemeClr val="tx1"/>
                    </a:solidFill>
                  </a:rPr>
                  <a:t> -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Vacancy</a:t>
                </a:r>
                <a:r>
                  <a:rPr lang="de-AT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dirty="0" err="1" smtClean="0"/>
                  <a:t>site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fraction</a:t>
                </a:r>
                <a:r>
                  <a:rPr lang="de-AT" dirty="0" smtClean="0"/>
                  <a:t> on </a:t>
                </a:r>
                <a:r>
                  <a:rPr lang="de-AT" dirty="0" err="1" smtClean="0"/>
                  <a:t>subst</a:t>
                </a:r>
                <a:r>
                  <a:rPr lang="de-AT" dirty="0" smtClean="0"/>
                  <a:t>. </a:t>
                </a:r>
                <a:r>
                  <a:rPr lang="de-AT" dirty="0" err="1" smtClean="0"/>
                  <a:t>lattice</a:t>
                </a:r>
                <a:r>
                  <a:rPr lang="de-AT" dirty="0" smtClean="0"/>
                  <a:t> (</a:t>
                </a:r>
                <a:r>
                  <a:rPr lang="de-AT" dirty="0" err="1" smtClean="0"/>
                  <a:t>equil</a:t>
                </a:r>
                <a:r>
                  <a:rPr lang="de-AT" dirty="0" smtClean="0"/>
                  <a:t>.)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A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AT" dirty="0" smtClean="0">
                    <a:solidFill>
                      <a:schemeClr val="tx1"/>
                    </a:solidFill>
                  </a:rPr>
                  <a:t>- Critical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nucleation</a:t>
                </a:r>
                <a:r>
                  <a:rPr lang="de-AT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energy</a:t>
                </a:r>
                <a:endParaRPr lang="de-AT" dirty="0" smtClean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01" y="4937169"/>
                <a:ext cx="5123390" cy="1788438"/>
              </a:xfrm>
              <a:prstGeom prst="rect">
                <a:avLst/>
              </a:prstGeom>
              <a:blipFill rotWithShape="0">
                <a:blip r:embed="rId5"/>
                <a:stretch>
                  <a:fillRect t="-1365" r="-357" b="-477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7493848" y="4971281"/>
                <a:ext cx="3871188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de-AT" dirty="0" smtClean="0">
                    <a:solidFill>
                      <a:schemeClr val="tx1"/>
                    </a:solidFill>
                  </a:rPr>
                  <a:t> –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Interfacial</a:t>
                </a:r>
                <a:r>
                  <a:rPr lang="de-AT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energy</a:t>
                </a:r>
                <a:r>
                  <a:rPr lang="de-AT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preciptate</a:t>
                </a:r>
                <a:r>
                  <a:rPr lang="de-AT" dirty="0" smtClean="0"/>
                  <a:t>/</a:t>
                </a:r>
                <a:r>
                  <a:rPr lang="de-AT" dirty="0" err="1" smtClean="0"/>
                  <a:t>matrix</a:t>
                </a:r>
                <a:endParaRPr lang="de-AT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de-AT" dirty="0" smtClean="0">
                    <a:solidFill>
                      <a:schemeClr val="tx1"/>
                    </a:solidFill>
                  </a:rPr>
                  <a:t>- Molar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volume</a:t>
                </a:r>
                <a:endParaRPr lang="de-AT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AT" dirty="0" smtClean="0"/>
                  <a:t> – </a:t>
                </a:r>
                <a:r>
                  <a:rPr lang="de-AT" dirty="0" err="1" smtClean="0"/>
                  <a:t>volumetric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misfit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of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precipitate</a:t>
                </a:r>
                <a:endParaRPr lang="de-AT" dirty="0" smtClean="0"/>
              </a:p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𝜐</m:t>
                    </m:r>
                  </m:oMath>
                </a14:m>
                <a:r>
                  <a:rPr lang="de-AT" dirty="0" smtClean="0"/>
                  <a:t> – </a:t>
                </a:r>
                <a:r>
                  <a:rPr lang="de-AT" dirty="0" err="1" smtClean="0"/>
                  <a:t>Poisson‘s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ratio</a:t>
                </a:r>
                <a:endParaRPr lang="de-AT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de-AT" dirty="0" smtClean="0"/>
                  <a:t> - </a:t>
                </a:r>
                <a:r>
                  <a:rPr lang="de-AT" dirty="0" err="1" smtClean="0"/>
                  <a:t>Young‘s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modulus</a:t>
                </a:r>
                <a:endParaRPr lang="de-AT" dirty="0" smtClean="0"/>
              </a:p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de-AT" dirty="0" smtClean="0"/>
                  <a:t> – </a:t>
                </a:r>
                <a:r>
                  <a:rPr lang="de-AT" dirty="0" err="1" smtClean="0"/>
                  <a:t>Nucleation</a:t>
                </a:r>
                <a:r>
                  <a:rPr lang="de-AT" dirty="0" smtClean="0"/>
                  <a:t> rate</a:t>
                </a: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848" y="4971281"/>
                <a:ext cx="3871188" cy="1754326"/>
              </a:xfrm>
              <a:prstGeom prst="rect">
                <a:avLst/>
              </a:prstGeom>
              <a:blipFill rotWithShape="0">
                <a:blip r:embed="rId6"/>
                <a:stretch>
                  <a:fillRect l="-315" t="-1736" r="-945" b="-451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1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Why</a:t>
            </a:r>
            <a:r>
              <a:rPr lang="de-AT" dirty="0" smtClean="0"/>
              <a:t> do </a:t>
            </a:r>
            <a:r>
              <a:rPr lang="de-AT" dirty="0" err="1" smtClean="0"/>
              <a:t>we</a:t>
            </a:r>
            <a:r>
              <a:rPr lang="de-AT" dirty="0" smtClean="0"/>
              <a:t> care?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287206" y="2004530"/>
            <a:ext cx="1839452" cy="522362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sz="3200" dirty="0" err="1" smtClean="0"/>
              <a:t>Vacancies</a:t>
            </a:r>
            <a:endParaRPr lang="de-AT" sz="3200" dirty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>
          <a:xfrm>
            <a:off x="4566265" y="2004529"/>
            <a:ext cx="2001683" cy="52236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3200" dirty="0" err="1" smtClean="0"/>
              <a:t>Nucleation</a:t>
            </a:r>
            <a:endParaRPr lang="de-AT" sz="3200" dirty="0"/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8316450" y="1744148"/>
            <a:ext cx="2390878" cy="104312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3200" dirty="0" err="1" smtClean="0"/>
              <a:t>Precipitation</a:t>
            </a:r>
            <a:r>
              <a:rPr lang="de-AT" sz="3200" dirty="0" smtClean="0"/>
              <a:t> </a:t>
            </a:r>
            <a:r>
              <a:rPr lang="de-AT" sz="3200" dirty="0" err="1" smtClean="0"/>
              <a:t>kinetics</a:t>
            </a:r>
            <a:endParaRPr lang="de-AT" sz="3200" dirty="0"/>
          </a:p>
        </p:txBody>
      </p:sp>
      <p:sp>
        <p:nvSpPr>
          <p:cNvPr id="3" name="Pfeil nach rechts 2"/>
          <p:cNvSpPr/>
          <p:nvPr/>
        </p:nvSpPr>
        <p:spPr>
          <a:xfrm>
            <a:off x="3126658" y="2137889"/>
            <a:ext cx="1439607" cy="25563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Pfeil nach rechts 12"/>
          <p:cNvSpPr/>
          <p:nvPr/>
        </p:nvSpPr>
        <p:spPr>
          <a:xfrm>
            <a:off x="6567948" y="2145577"/>
            <a:ext cx="1748502" cy="255639"/>
          </a:xfrm>
          <a:prstGeom prst="rightArrow">
            <a:avLst/>
          </a:prstGeom>
          <a:solidFill>
            <a:srgbClr val="EB55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349461" y="3187181"/>
                <a:ext cx="5365315" cy="1116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A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de-A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A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𝑐h𝑒𝑚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de-A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de-AT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AT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de-AT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𝑐h</m:t>
                                          </m:r>
                                        </m:sub>
                                        <m:sup>
                                          <m:r>
                                            <a:rPr lang="de-AT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𝑉𝑎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de-A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𝑒𝑙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de-A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AT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d>
                                        <m:dPr>
                                          <m:ctrlP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𝜐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p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p>
                                      </m:sSup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de-A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AT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de-AT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de-AT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AT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𝑐h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de-AT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𝑉𝑎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p>
                                                <m:sSupPr>
                                                  <m:ctrlPr>
                                                    <a:rPr lang="de-A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de-AT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de-AT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A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461" y="3187181"/>
                <a:ext cx="5365315" cy="11164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0315521" y="3646294"/>
                <a:ext cx="148425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de-A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de-A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A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A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de-A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A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521" y="3646294"/>
                <a:ext cx="1484252" cy="6223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645017" y="3641228"/>
                <a:ext cx="2106474" cy="627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𝑐h</m:t>
                          </m:r>
                        </m:sub>
                        <m:sup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𝑉𝑎</m:t>
                          </m:r>
                        </m:sup>
                      </m:sSubSup>
                      <m:r>
                        <a:rPr lang="de-A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𝑅𝑇𝑙𝑛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AT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de-AT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17" y="3641228"/>
                <a:ext cx="2106474" cy="6274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403123" y="5191612"/>
            <a:ext cx="11688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AT" sz="2400" dirty="0" smtClean="0"/>
              <a:t>Generation/</a:t>
            </a:r>
            <a:r>
              <a:rPr lang="de-AT" sz="2400" dirty="0" err="1" smtClean="0"/>
              <a:t>anihilation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excess</a:t>
            </a:r>
            <a:r>
              <a:rPr lang="de-AT" sz="2400" dirty="0" smtClean="0"/>
              <a:t> </a:t>
            </a:r>
            <a:r>
              <a:rPr lang="de-AT" sz="2400" dirty="0" err="1" smtClean="0"/>
              <a:t>vacancies</a:t>
            </a:r>
            <a:r>
              <a:rPr lang="de-AT" sz="2400" dirty="0" smtClean="0"/>
              <a:t> </a:t>
            </a:r>
            <a:r>
              <a:rPr lang="de-AT" sz="2400" dirty="0" err="1" smtClean="0"/>
              <a:t>results</a:t>
            </a:r>
            <a:r>
              <a:rPr lang="de-AT" sz="2400" dirty="0" smtClean="0"/>
              <a:t> in a </a:t>
            </a:r>
            <a:r>
              <a:rPr lang="de-AT" sz="2400" dirty="0" err="1" smtClean="0"/>
              <a:t>strain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matrix</a:t>
            </a:r>
            <a:r>
              <a:rPr lang="de-AT" sz="2400" dirty="0" smtClean="0"/>
              <a:t> (last </a:t>
            </a:r>
            <a:r>
              <a:rPr lang="de-AT" sz="2400" dirty="0" err="1" smtClean="0"/>
              <a:t>term</a:t>
            </a:r>
            <a:r>
              <a:rPr lang="de-AT" sz="2400" dirty="0" smtClean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AT" sz="2400" dirty="0" err="1" smtClean="0"/>
              <a:t>Volumetric</a:t>
            </a:r>
            <a:r>
              <a:rPr lang="de-AT" sz="2400" dirty="0" smtClean="0"/>
              <a:t> </a:t>
            </a:r>
            <a:r>
              <a:rPr lang="de-AT" sz="2400" dirty="0" err="1" smtClean="0"/>
              <a:t>misfit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precipitate</a:t>
            </a:r>
            <a:r>
              <a:rPr lang="de-AT" sz="2400" dirty="0" smtClean="0"/>
              <a:t> </a:t>
            </a:r>
            <a:r>
              <a:rPr lang="de-AT" sz="2400" dirty="0" err="1" smtClean="0"/>
              <a:t>may</a:t>
            </a:r>
            <a:r>
              <a:rPr lang="de-AT" sz="2400" dirty="0" smtClean="0"/>
              <a:t> </a:t>
            </a:r>
            <a:r>
              <a:rPr lang="de-AT" sz="2400" dirty="0" err="1" smtClean="0"/>
              <a:t>augment</a:t>
            </a:r>
            <a:r>
              <a:rPr lang="de-AT" sz="2400" dirty="0" smtClean="0"/>
              <a:t>/</a:t>
            </a:r>
            <a:r>
              <a:rPr lang="de-AT" sz="2400" dirty="0" err="1" smtClean="0"/>
              <a:t>decay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previous</a:t>
            </a:r>
            <a:r>
              <a:rPr lang="de-AT" sz="2400" dirty="0" smtClean="0"/>
              <a:t> </a:t>
            </a:r>
            <a:r>
              <a:rPr lang="de-AT" sz="2400" dirty="0" err="1" smtClean="0"/>
              <a:t>effect</a:t>
            </a:r>
            <a:r>
              <a:rPr lang="de-AT" sz="2400" dirty="0" smtClean="0"/>
              <a:t> (</a:t>
            </a:r>
            <a:r>
              <a:rPr lang="de-AT" sz="2400" dirty="0" err="1" smtClean="0"/>
              <a:t>second</a:t>
            </a:r>
            <a:r>
              <a:rPr lang="de-AT" sz="2400" dirty="0" smtClean="0"/>
              <a:t> </a:t>
            </a:r>
            <a:r>
              <a:rPr lang="de-AT" sz="2400" dirty="0" err="1" smtClean="0"/>
              <a:t>term</a:t>
            </a:r>
            <a:r>
              <a:rPr lang="de-AT" sz="2400" dirty="0" smtClean="0"/>
              <a:t>)</a:t>
            </a:r>
            <a:endParaRPr lang="de-AT" sz="2400" dirty="0"/>
          </a:p>
        </p:txBody>
      </p:sp>
      <p:sp>
        <p:nvSpPr>
          <p:cNvPr id="9" name="Geschweifte Klammer rechts 8"/>
          <p:cNvSpPr/>
          <p:nvPr/>
        </p:nvSpPr>
        <p:spPr>
          <a:xfrm rot="5400000">
            <a:off x="4955927" y="3635742"/>
            <a:ext cx="185181" cy="157122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Geschweifte Klammer rechts 16"/>
          <p:cNvSpPr/>
          <p:nvPr/>
        </p:nvSpPr>
        <p:spPr>
          <a:xfrm rot="5400000">
            <a:off x="7181595" y="3248228"/>
            <a:ext cx="185183" cy="234625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>
            <a:off x="4262906" y="4822277"/>
            <a:ext cx="148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Chemical </a:t>
            </a:r>
            <a:r>
              <a:rPr lang="de-AT" dirty="0" err="1" smtClean="0"/>
              <a:t>part</a:t>
            </a:r>
            <a:endParaRPr lang="de-AT" dirty="0"/>
          </a:p>
        </p:txBody>
      </p:sp>
      <p:sp>
        <p:nvSpPr>
          <p:cNvPr id="18" name="Textfeld 17"/>
          <p:cNvSpPr txBox="1"/>
          <p:nvPr/>
        </p:nvSpPr>
        <p:spPr>
          <a:xfrm>
            <a:off x="6531995" y="4820116"/>
            <a:ext cx="121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Elastic</a:t>
            </a:r>
            <a:r>
              <a:rPr lang="de-AT" dirty="0" smtClean="0"/>
              <a:t> </a:t>
            </a:r>
            <a:r>
              <a:rPr lang="de-AT" dirty="0" err="1" smtClean="0"/>
              <a:t>part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858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4628689" y="2056909"/>
                <a:ext cx="5776325" cy="896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de-A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A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de-A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de-A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A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de-A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de-A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de-A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A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A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A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de-A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A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de-A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p>
                                      </m:sSup>
                                    </m:den>
                                  </m:f>
                                  <m:d>
                                    <m:dPr>
                                      <m:ctrlPr>
                                        <a:rPr lang="de-A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A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de-A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de-A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𝑐h𝑒𝑚</m:t>
                                          </m:r>
                                        </m:sub>
                                      </m:sSub>
                                      <m:r>
                                        <a:rPr lang="de-A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de-A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de-A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de-A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𝑒𝑙</m:t>
                                          </m:r>
                                        </m:sub>
                                      </m:sSub>
                                      <m:r>
                                        <a:rPr lang="de-AT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de-A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AT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de-AT" i="1">
                                              <a:latin typeface="Cambria Math" panose="02040503050406030204" pitchFamily="18" charset="0"/>
                                            </a:rPr>
                                            <m:t>𝑐h</m:t>
                                          </m:r>
                                        </m:sub>
                                        <m:sup>
                                          <m:r>
                                            <a:rPr lang="de-AT" i="1">
                                              <a:latin typeface="Cambria Math" panose="02040503050406030204" pitchFamily="18" charset="0"/>
                                            </a:rPr>
                                            <m:t>𝑉𝑎</m:t>
                                          </m:r>
                                        </m:sup>
                                      </m:sSubSup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de-A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de-A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de-A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AT" i="1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  <m:d>
                                            <m:dPr>
                                              <m:ctrlPr>
                                                <a:rPr lang="de-A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AT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de-AT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𝜐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de-A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de-AT" i="1"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  <m:r>
                                                <a:rPr lang="de-AT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p>
                                              <m:r>
                                                <a:rPr lang="de-AT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de-A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de-AT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p>
                                              <m:r>
                                                <a:rPr lang="de-AT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de-A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de-A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de-AT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de-AT" i="1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AT" i="1">
                                                      <a:latin typeface="Cambria Math" panose="02040503050406030204" pitchFamily="18" charset="0"/>
                                                    </a:rPr>
                                                    <m:t>𝑐h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de-AT" i="1">
                                                      <a:latin typeface="Cambria Math" panose="02040503050406030204" pitchFamily="18" charset="0"/>
                                                    </a:rPr>
                                                    <m:t>𝑉𝑎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de-AT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A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89" y="2056909"/>
                <a:ext cx="5776325" cy="8969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35" name="Picture 15" descr="nuc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607" y="3697556"/>
            <a:ext cx="27146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vac_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20420"/>
            <a:ext cx="27146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486682" y="2191657"/>
                <a:ext cx="3066143" cy="6274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𝑐h</m:t>
                          </m:r>
                        </m:sub>
                        <m:sup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𝑉𝑎</m:t>
                          </m:r>
                        </m:sup>
                      </m:sSubSup>
                      <m:r>
                        <a:rPr lang="de-A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𝑅𝑇𝑙𝑛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AT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de-AT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82" y="2191657"/>
                <a:ext cx="3066143" cy="6274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1102043" y="4428000"/>
            <a:ext cx="917710" cy="1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9281650" y="4384566"/>
            <a:ext cx="1649571" cy="12868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9281648" y="4631771"/>
            <a:ext cx="1649573" cy="126854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9308656" y="4886235"/>
            <a:ext cx="1649574" cy="144286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9307696" y="5141378"/>
            <a:ext cx="1649575" cy="120509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2399600" y="2188811"/>
            <a:ext cx="402594" cy="35233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5840663" y="2541146"/>
            <a:ext cx="798262" cy="33989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/>
          <p:cNvSpPr/>
          <p:nvPr/>
        </p:nvSpPr>
        <p:spPr>
          <a:xfrm>
            <a:off x="6826831" y="2542130"/>
            <a:ext cx="545042" cy="338914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Rechteck 14"/>
          <p:cNvSpPr/>
          <p:nvPr/>
        </p:nvSpPr>
        <p:spPr>
          <a:xfrm>
            <a:off x="7559779" y="2541146"/>
            <a:ext cx="716487" cy="34171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Rechteck 15"/>
          <p:cNvSpPr/>
          <p:nvPr/>
        </p:nvSpPr>
        <p:spPr>
          <a:xfrm>
            <a:off x="8456863" y="2455031"/>
            <a:ext cx="1703586" cy="5121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9" name="Gerade Verbindung mit Pfeil 18"/>
          <p:cNvCxnSpPr/>
          <p:nvPr/>
        </p:nvCxnSpPr>
        <p:spPr>
          <a:xfrm flipH="1">
            <a:off x="1785398" y="2364978"/>
            <a:ext cx="614202" cy="13792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6324217" y="4461499"/>
            <a:ext cx="275310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7221398" y="4695198"/>
            <a:ext cx="1855927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V="1">
            <a:off x="8058150" y="4957751"/>
            <a:ext cx="1019174" cy="62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8858250" y="5201632"/>
            <a:ext cx="200072" cy="1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6324217" y="2881043"/>
            <a:ext cx="0" cy="15804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/>
          <p:nvPr/>
        </p:nvCxnSpPr>
        <p:spPr>
          <a:xfrm>
            <a:off x="7221398" y="2884639"/>
            <a:ext cx="0" cy="181415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/>
          <p:nvPr/>
        </p:nvCxnSpPr>
        <p:spPr>
          <a:xfrm>
            <a:off x="8058150" y="2881043"/>
            <a:ext cx="0" cy="20767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/>
          <p:nvPr/>
        </p:nvCxnSpPr>
        <p:spPr>
          <a:xfrm>
            <a:off x="8858250" y="2967156"/>
            <a:ext cx="0" cy="223447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eschweifte Klammer rechts 37"/>
          <p:cNvSpPr/>
          <p:nvPr/>
        </p:nvSpPr>
        <p:spPr>
          <a:xfrm rot="5400000">
            <a:off x="7851731" y="920991"/>
            <a:ext cx="297649" cy="4319786"/>
          </a:xfrm>
          <a:prstGeom prst="rightBrace">
            <a:avLst>
              <a:gd name="adj1" fmla="val 8333"/>
              <a:gd name="adj2" fmla="val 2814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43" name="Gerade Verbindung mit Pfeil 42"/>
          <p:cNvCxnSpPr/>
          <p:nvPr/>
        </p:nvCxnSpPr>
        <p:spPr>
          <a:xfrm>
            <a:off x="10044000" y="3276000"/>
            <a:ext cx="4875" cy="8665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9281648" y="4142501"/>
            <a:ext cx="2072152" cy="14202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 err="1" smtClean="0"/>
              <a:t>Why</a:t>
            </a:r>
            <a:r>
              <a:rPr lang="de-AT" dirty="0" smtClean="0"/>
              <a:t> do </a:t>
            </a:r>
            <a:r>
              <a:rPr lang="de-AT" dirty="0" err="1" smtClean="0"/>
              <a:t>we</a:t>
            </a:r>
            <a:r>
              <a:rPr lang="de-AT" dirty="0" smtClean="0"/>
              <a:t> care?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12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nucl_p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03" y="3226939"/>
            <a:ext cx="6564312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nuc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3608161"/>
            <a:ext cx="27146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2862358" y="1698972"/>
                <a:ext cx="5365315" cy="1116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A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de-A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A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de-A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de-A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𝑐h𝑒𝑚</m:t>
                                      </m:r>
                                    </m:sub>
                                  </m:sSub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e-A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de-A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de-A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𝑒𝑙</m:t>
                                      </m:r>
                                    </m:sub>
                                  </m:sSub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de-A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de-AT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AT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de-AT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𝑐h</m:t>
                                          </m:r>
                                        </m:sub>
                                        <m:sup>
                                          <m:r>
                                            <a:rPr lang="de-AT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𝑉𝑎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de-AT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de-A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AT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d>
                                        <m:dPr>
                                          <m:ctrlP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𝜐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p>
                                          <m:r>
                                            <a:rPr lang="de-A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p>
                                      </m:sSup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de-A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A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AT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de-AT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de-AT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AT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𝑐h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de-AT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𝑉𝑎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p>
                                                <m:sSupPr>
                                                  <m:ctrlPr>
                                                    <a:rPr lang="de-A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de-AT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de-AT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A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58" y="1698972"/>
                <a:ext cx="5365315" cy="11164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/>
          <p:cNvSpPr/>
          <p:nvPr/>
        </p:nvSpPr>
        <p:spPr>
          <a:xfrm>
            <a:off x="6604000" y="5747657"/>
            <a:ext cx="1872343" cy="232229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6604000" y="5297033"/>
            <a:ext cx="1872343" cy="232229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 err="1" smtClean="0"/>
              <a:t>Why</a:t>
            </a:r>
            <a:r>
              <a:rPr lang="de-AT" dirty="0" smtClean="0"/>
              <a:t> do </a:t>
            </a:r>
            <a:r>
              <a:rPr lang="de-AT" dirty="0" err="1" smtClean="0"/>
              <a:t>we</a:t>
            </a:r>
            <a:r>
              <a:rPr lang="de-AT" dirty="0" smtClean="0"/>
              <a:t> care?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631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Why</a:t>
            </a:r>
            <a:r>
              <a:rPr lang="de-AT" dirty="0" smtClean="0"/>
              <a:t> do </a:t>
            </a:r>
            <a:r>
              <a:rPr lang="de-AT" dirty="0" err="1" smtClean="0"/>
              <a:t>we</a:t>
            </a:r>
            <a:r>
              <a:rPr lang="de-AT" dirty="0" smtClean="0"/>
              <a:t> care?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287463" y="2005013"/>
            <a:ext cx="1839912" cy="522287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AT" sz="3200" dirty="0" err="1" smtClean="0"/>
              <a:t>Vacancies</a:t>
            </a:r>
            <a:endParaRPr lang="de-AT" sz="3200" dirty="0" smtClean="0"/>
          </a:p>
        </p:txBody>
      </p:sp>
      <p:sp>
        <p:nvSpPr>
          <p:cNvPr id="6148" name="Inhaltsplatzhalter 4"/>
          <p:cNvSpPr txBox="1">
            <a:spLocks/>
          </p:cNvSpPr>
          <p:nvPr/>
        </p:nvSpPr>
        <p:spPr bwMode="auto">
          <a:xfrm>
            <a:off x="4565650" y="2005013"/>
            <a:ext cx="2001838" cy="5222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AT" sz="3200"/>
              <a:t>Diffusion</a:t>
            </a:r>
          </a:p>
        </p:txBody>
      </p:sp>
      <p:sp>
        <p:nvSpPr>
          <p:cNvPr id="6149" name="Inhaltsplatzhalter 4"/>
          <p:cNvSpPr txBox="1">
            <a:spLocks/>
          </p:cNvSpPr>
          <p:nvPr/>
        </p:nvSpPr>
        <p:spPr bwMode="auto">
          <a:xfrm>
            <a:off x="8316913" y="1744663"/>
            <a:ext cx="2390775" cy="10429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AT" sz="3200"/>
              <a:t>Precipitation kinetics</a:t>
            </a:r>
          </a:p>
        </p:txBody>
      </p:sp>
      <p:sp>
        <p:nvSpPr>
          <p:cNvPr id="3" name="Pfeil nach rechts 2"/>
          <p:cNvSpPr/>
          <p:nvPr/>
        </p:nvSpPr>
        <p:spPr>
          <a:xfrm>
            <a:off x="3127375" y="2138363"/>
            <a:ext cx="1438275" cy="25558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3" name="Pfeil nach rechts 12"/>
          <p:cNvSpPr/>
          <p:nvPr/>
        </p:nvSpPr>
        <p:spPr>
          <a:xfrm>
            <a:off x="6567488" y="2146300"/>
            <a:ext cx="1749425" cy="255588"/>
          </a:xfrm>
          <a:prstGeom prst="rightArrow">
            <a:avLst/>
          </a:prstGeom>
          <a:solidFill>
            <a:srgbClr val="EB55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5" name="Textfeld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32623" y="3624769"/>
            <a:ext cx="3977558" cy="627416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AT">
                <a:noFill/>
              </a:rPr>
              <a:t> </a:t>
            </a:r>
          </a:p>
        </p:txBody>
      </p:sp>
      <p:pic>
        <p:nvPicPr>
          <p:cNvPr id="6153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055938"/>
            <a:ext cx="61626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feld 5"/>
          <p:cNvSpPr txBox="1">
            <a:spLocks noChangeArrowheads="1"/>
          </p:cNvSpPr>
          <p:nvPr/>
        </p:nvSpPr>
        <p:spPr bwMode="auto">
          <a:xfrm>
            <a:off x="1114425" y="5780088"/>
            <a:ext cx="38592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sz="1000"/>
              <a:t>http://www.doitpoms.ac.uk/tlplib/diffusion/diffusion_mechanism.php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8273122" y="4844575"/>
                <a:ext cx="3537059" cy="935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dirty="0" smtClean="0"/>
                  <a:t> - Diffusion </a:t>
                </a:r>
                <a:r>
                  <a:rPr lang="de-AT" dirty="0" err="1" smtClean="0"/>
                  <a:t>coefficent</a:t>
                </a:r>
                <a:endParaRPr lang="de-AT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dirty="0" smtClean="0"/>
                  <a:t> - </a:t>
                </a:r>
                <a:r>
                  <a:rPr lang="de-AT" dirty="0" err="1" smtClean="0"/>
                  <a:t>Pre-exponential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factor</a:t>
                </a:r>
                <a:endParaRPr lang="de-AT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dirty="0" smtClean="0"/>
                  <a:t> - </a:t>
                </a:r>
                <a:r>
                  <a:rPr lang="de-AT" dirty="0" err="1" smtClean="0"/>
                  <a:t>Activation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energy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of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subst</a:t>
                </a:r>
                <a:r>
                  <a:rPr lang="de-AT" dirty="0" smtClean="0"/>
                  <a:t>. </a:t>
                </a:r>
                <a:r>
                  <a:rPr lang="de-AT" dirty="0" err="1" smtClean="0"/>
                  <a:t>diff.</a:t>
                </a:r>
                <a:r>
                  <a:rPr lang="de-AT" dirty="0" smtClean="0"/>
                  <a:t> </a:t>
                </a: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22" y="4844575"/>
                <a:ext cx="3537059" cy="935513"/>
              </a:xfrm>
              <a:prstGeom prst="rect">
                <a:avLst/>
              </a:prstGeom>
              <a:blipFill rotWithShape="0">
                <a:blip r:embed="rId4"/>
                <a:stretch>
                  <a:fillRect l="-345" t="-3922" b="-980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0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Why do we care?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287463" y="2005013"/>
            <a:ext cx="1839912" cy="522287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AT" sz="3200" dirty="0" err="1" smtClean="0"/>
              <a:t>Vacancies</a:t>
            </a:r>
            <a:endParaRPr lang="de-AT" sz="3200" dirty="0" smtClean="0"/>
          </a:p>
        </p:txBody>
      </p:sp>
      <p:sp>
        <p:nvSpPr>
          <p:cNvPr id="6148" name="Inhaltsplatzhalter 4"/>
          <p:cNvSpPr txBox="1">
            <a:spLocks/>
          </p:cNvSpPr>
          <p:nvPr/>
        </p:nvSpPr>
        <p:spPr bwMode="auto">
          <a:xfrm>
            <a:off x="4565650" y="2005013"/>
            <a:ext cx="2001838" cy="5222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AT" sz="3200"/>
              <a:t>Diffusion</a:t>
            </a:r>
          </a:p>
        </p:txBody>
      </p:sp>
      <p:sp>
        <p:nvSpPr>
          <p:cNvPr id="6149" name="Inhaltsplatzhalter 4"/>
          <p:cNvSpPr txBox="1">
            <a:spLocks/>
          </p:cNvSpPr>
          <p:nvPr/>
        </p:nvSpPr>
        <p:spPr bwMode="auto">
          <a:xfrm>
            <a:off x="8316913" y="1744663"/>
            <a:ext cx="2390775" cy="10429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AT" sz="3200"/>
              <a:t>Precipitation kinetics</a:t>
            </a:r>
          </a:p>
        </p:txBody>
      </p:sp>
      <p:sp>
        <p:nvSpPr>
          <p:cNvPr id="3" name="Pfeil nach rechts 2"/>
          <p:cNvSpPr/>
          <p:nvPr/>
        </p:nvSpPr>
        <p:spPr>
          <a:xfrm>
            <a:off x="3127375" y="2138363"/>
            <a:ext cx="1438275" cy="25558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3" name="Pfeil nach rechts 12"/>
          <p:cNvSpPr/>
          <p:nvPr/>
        </p:nvSpPr>
        <p:spPr>
          <a:xfrm>
            <a:off x="6567488" y="2146300"/>
            <a:ext cx="1749425" cy="255588"/>
          </a:xfrm>
          <a:prstGeom prst="rightArrow">
            <a:avLst/>
          </a:prstGeom>
          <a:solidFill>
            <a:srgbClr val="EB55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pic>
        <p:nvPicPr>
          <p:cNvPr id="6153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055938"/>
            <a:ext cx="61626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feld 5"/>
          <p:cNvSpPr txBox="1">
            <a:spLocks noChangeArrowheads="1"/>
          </p:cNvSpPr>
          <p:nvPr/>
        </p:nvSpPr>
        <p:spPr bwMode="auto">
          <a:xfrm>
            <a:off x="1114425" y="5780088"/>
            <a:ext cx="38592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sz="1000"/>
              <a:t>http://www.doitpoms.ac.uk/tlplib/diffusion/diffusion_mechanism.php</a:t>
            </a:r>
          </a:p>
        </p:txBody>
      </p:sp>
      <p:pic>
        <p:nvPicPr>
          <p:cNvPr id="6157" name="Picture 13" descr="xsv_dc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25" y="4862513"/>
            <a:ext cx="26098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7931048" y="3650169"/>
                <a:ext cx="3977558" cy="6274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A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A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A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  <m:r>
                                    <a:rPr lang="de-A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A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de-AT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048" y="3650169"/>
                <a:ext cx="3977558" cy="6274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hteck 15"/>
          <p:cNvSpPr/>
          <p:nvPr/>
        </p:nvSpPr>
        <p:spPr>
          <a:xfrm>
            <a:off x="10512000" y="3636000"/>
            <a:ext cx="887162" cy="684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Rechteck 16"/>
          <p:cNvSpPr/>
          <p:nvPr/>
        </p:nvSpPr>
        <p:spPr>
          <a:xfrm>
            <a:off x="8986376" y="5314951"/>
            <a:ext cx="681500" cy="149416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10306050" y="4334169"/>
            <a:ext cx="513051" cy="5707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7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mtClean="0"/>
              <a:t>Why do we care?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4294967295"/>
          </p:nvPr>
        </p:nvSpPr>
        <p:spPr>
          <a:xfrm>
            <a:off x="1287463" y="2005013"/>
            <a:ext cx="1839912" cy="522287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AT" sz="3200" dirty="0" err="1" smtClean="0"/>
              <a:t>Vacancies</a:t>
            </a:r>
            <a:endParaRPr lang="de-AT" sz="3200" dirty="0" smtClean="0"/>
          </a:p>
        </p:txBody>
      </p:sp>
      <p:sp>
        <p:nvSpPr>
          <p:cNvPr id="22532" name="Inhaltsplatzhalter 4"/>
          <p:cNvSpPr txBox="1">
            <a:spLocks/>
          </p:cNvSpPr>
          <p:nvPr/>
        </p:nvSpPr>
        <p:spPr bwMode="auto">
          <a:xfrm>
            <a:off x="4565650" y="2005013"/>
            <a:ext cx="2001838" cy="5222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AT" sz="3200"/>
              <a:t>Diffusion</a:t>
            </a:r>
          </a:p>
        </p:txBody>
      </p:sp>
      <p:sp>
        <p:nvSpPr>
          <p:cNvPr id="3" name="Pfeil nach rechts 2"/>
          <p:cNvSpPr/>
          <p:nvPr/>
        </p:nvSpPr>
        <p:spPr>
          <a:xfrm>
            <a:off x="3127375" y="2138363"/>
            <a:ext cx="1438275" cy="25558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pic>
        <p:nvPicPr>
          <p:cNvPr id="22539" name="Picture 11" descr="xsv_d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64" y="4498719"/>
            <a:ext cx="26098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diff_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739900"/>
            <a:ext cx="6669087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2841515" y="3077497"/>
            <a:ext cx="4129556" cy="25563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7810910" y="3195484"/>
                <a:ext cx="3977558" cy="6274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A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de-AT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910" y="3195484"/>
                <a:ext cx="3977558" cy="6274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How does it evolve?</a:t>
            </a: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mtClean="0"/>
              <a:t>Sources and sinks</a:t>
            </a:r>
          </a:p>
        </p:txBody>
      </p:sp>
      <p:sp>
        <p:nvSpPr>
          <p:cNvPr id="4" name="Inhaltsplatzhalter 4"/>
          <p:cNvSpPr txBox="1">
            <a:spLocks/>
          </p:cNvSpPr>
          <p:nvPr/>
        </p:nvSpPr>
        <p:spPr>
          <a:xfrm>
            <a:off x="1476375" y="2840038"/>
            <a:ext cx="1581150" cy="52228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AT" sz="3200" dirty="0" smtClean="0"/>
              <a:t>Source</a:t>
            </a:r>
          </a:p>
        </p:txBody>
      </p:sp>
      <p:sp>
        <p:nvSpPr>
          <p:cNvPr id="8197" name="Inhaltsplatzhalter 4"/>
          <p:cNvSpPr txBox="1">
            <a:spLocks/>
          </p:cNvSpPr>
          <p:nvPr/>
        </p:nvSpPr>
        <p:spPr bwMode="auto">
          <a:xfrm>
            <a:off x="4525963" y="2847975"/>
            <a:ext cx="2139950" cy="5222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AT" sz="3200"/>
              <a:t>Material</a:t>
            </a:r>
          </a:p>
        </p:txBody>
      </p:sp>
      <p:sp>
        <p:nvSpPr>
          <p:cNvPr id="8198" name="Inhaltsplatzhalter 4"/>
          <p:cNvSpPr txBox="1">
            <a:spLocks/>
          </p:cNvSpPr>
          <p:nvPr/>
        </p:nvSpPr>
        <p:spPr bwMode="auto">
          <a:xfrm>
            <a:off x="8247063" y="2840038"/>
            <a:ext cx="1417637" cy="5222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AT" sz="3200"/>
              <a:t>Sink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3057525" y="2973388"/>
            <a:ext cx="1439863" cy="25558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8" name="Pfeil nach rechts 7"/>
          <p:cNvSpPr/>
          <p:nvPr/>
        </p:nvSpPr>
        <p:spPr>
          <a:xfrm>
            <a:off x="6665913" y="2981325"/>
            <a:ext cx="1581150" cy="255588"/>
          </a:xfrm>
          <a:prstGeom prst="rightArrow">
            <a:avLst/>
          </a:prstGeom>
          <a:solidFill>
            <a:srgbClr val="EB55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8201" name="Textfeld 8"/>
          <p:cNvSpPr txBox="1">
            <a:spLocks noChangeArrowheads="1"/>
          </p:cNvSpPr>
          <p:nvPr/>
        </p:nvSpPr>
        <p:spPr bwMode="auto">
          <a:xfrm>
            <a:off x="1622937" y="5261259"/>
            <a:ext cx="9379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Equilibrium </a:t>
            </a:r>
            <a:r>
              <a:rPr lang="de-AT" sz="2400" dirty="0">
                <a:sym typeface="Wingdings" panose="05000000000000000000" pitchFamily="2" charset="2"/>
              </a:rPr>
              <a:t> Generation rate at </a:t>
            </a:r>
            <a:r>
              <a:rPr lang="de-AT" sz="2400" dirty="0" err="1">
                <a:sym typeface="Wingdings" panose="05000000000000000000" pitchFamily="2" charset="2"/>
              </a:rPr>
              <a:t>source</a:t>
            </a:r>
            <a:r>
              <a:rPr lang="de-AT" sz="2400" dirty="0">
                <a:sym typeface="Wingdings" panose="05000000000000000000" pitchFamily="2" charset="2"/>
              </a:rPr>
              <a:t> = </a:t>
            </a:r>
            <a:r>
              <a:rPr lang="de-AT" sz="2400" dirty="0" err="1">
                <a:sym typeface="Wingdings" panose="05000000000000000000" pitchFamily="2" charset="2"/>
              </a:rPr>
              <a:t>Anihilation</a:t>
            </a:r>
            <a:r>
              <a:rPr lang="de-AT" sz="2400" dirty="0">
                <a:sym typeface="Wingdings" panose="05000000000000000000" pitchFamily="2" charset="2"/>
              </a:rPr>
              <a:t> rate at </a:t>
            </a:r>
            <a:r>
              <a:rPr lang="de-AT" sz="2400" dirty="0" smtClean="0">
                <a:sym typeface="Wingdings" panose="05000000000000000000" pitchFamily="2" charset="2"/>
              </a:rPr>
              <a:t>sink</a:t>
            </a:r>
            <a:endParaRPr lang="de-AT" sz="2400" dirty="0">
              <a:sym typeface="Wingdings" panose="05000000000000000000" pitchFamily="2" charset="2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01495" y="4392613"/>
            <a:ext cx="18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 smtClean="0"/>
              <a:t>Vacancy</a:t>
            </a:r>
            <a:r>
              <a:rPr lang="de-AT" sz="2400" dirty="0" smtClean="0"/>
              <a:t> </a:t>
            </a:r>
            <a:r>
              <a:rPr lang="de-AT" sz="2400" dirty="0" err="1" smtClean="0"/>
              <a:t>flow</a:t>
            </a:r>
            <a:endParaRPr lang="de-AT" sz="2400" dirty="0"/>
          </a:p>
        </p:txBody>
      </p:sp>
      <p:sp>
        <p:nvSpPr>
          <p:cNvPr id="12" name="Pfeil nach rechts 11"/>
          <p:cNvSpPr/>
          <p:nvPr/>
        </p:nvSpPr>
        <p:spPr>
          <a:xfrm>
            <a:off x="2747515" y="3857909"/>
            <a:ext cx="6056671" cy="40135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49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feld 8"/>
          <p:cNvSpPr txBox="1">
            <a:spLocks noChangeArrowheads="1"/>
          </p:cNvSpPr>
          <p:nvPr/>
        </p:nvSpPr>
        <p:spPr bwMode="auto">
          <a:xfrm>
            <a:off x="348935" y="1690688"/>
            <a:ext cx="483266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 smtClean="0"/>
              <a:t>3 </a:t>
            </a:r>
            <a:r>
              <a:rPr lang="de-AT" sz="2400" dirty="0" err="1"/>
              <a:t>models</a:t>
            </a:r>
            <a:r>
              <a:rPr lang="de-AT" sz="2400" dirty="0"/>
              <a:t> in </a:t>
            </a:r>
            <a:r>
              <a:rPr lang="de-AT" sz="2400" dirty="0" err="1"/>
              <a:t>MatCalc</a:t>
            </a:r>
            <a:r>
              <a:rPr lang="de-AT" sz="2400" dirty="0"/>
              <a:t>: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 err="1"/>
              <a:t>Mean</a:t>
            </a:r>
            <a:r>
              <a:rPr lang="de-AT" sz="2400" dirty="0"/>
              <a:t> </a:t>
            </a:r>
            <a:r>
              <a:rPr lang="de-AT" sz="2400" dirty="0" err="1"/>
              <a:t>diffusion</a:t>
            </a:r>
            <a:r>
              <a:rPr lang="de-AT" sz="2400" dirty="0"/>
              <a:t> </a:t>
            </a:r>
            <a:r>
              <a:rPr lang="de-AT" sz="2400" dirty="0" err="1" smtClean="0"/>
              <a:t>distance</a:t>
            </a:r>
            <a:endParaRPr lang="de-AT" sz="2400" dirty="0"/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 smtClean="0"/>
              <a:t>„FSAK</a:t>
            </a:r>
            <a:r>
              <a:rPr lang="de-AT" sz="2400" dirty="0"/>
              <a:t>“* </a:t>
            </a:r>
            <a:r>
              <a:rPr lang="de-AT" sz="2400" dirty="0" err="1" smtClean="0"/>
              <a:t>model</a:t>
            </a:r>
            <a:endParaRPr lang="de-AT" sz="2400" dirty="0"/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 err="1"/>
              <a:t>Vacancy</a:t>
            </a:r>
            <a:r>
              <a:rPr lang="de-AT" sz="2400" dirty="0"/>
              <a:t> </a:t>
            </a:r>
            <a:r>
              <a:rPr lang="de-AT" sz="2400" dirty="0" err="1"/>
              <a:t>generation</a:t>
            </a:r>
            <a:r>
              <a:rPr lang="de-AT" sz="2400" dirty="0"/>
              <a:t> </a:t>
            </a:r>
            <a:r>
              <a:rPr lang="de-AT" sz="2400" dirty="0" err="1" smtClean="0"/>
              <a:t>during</a:t>
            </a:r>
            <a:r>
              <a:rPr lang="de-AT" sz="2400" dirty="0" smtClean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 smtClean="0"/>
              <a:t>deformation</a:t>
            </a:r>
            <a:r>
              <a:rPr lang="de-AT" sz="2400" dirty="0" smtClean="0"/>
              <a:t> (</a:t>
            </a:r>
            <a:r>
              <a:rPr lang="de-AT" sz="2400" dirty="0" err="1" smtClean="0"/>
              <a:t>with</a:t>
            </a:r>
            <a:r>
              <a:rPr lang="de-AT" sz="2400" dirty="0" smtClean="0"/>
              <a:t> FSAK </a:t>
            </a:r>
            <a:r>
              <a:rPr lang="de-AT" sz="2400" dirty="0" err="1" smtClean="0"/>
              <a:t>only</a:t>
            </a:r>
            <a:r>
              <a:rPr lang="de-AT" sz="2400" dirty="0" smtClean="0"/>
              <a:t>!)</a:t>
            </a:r>
            <a:endParaRPr lang="de-AT" sz="24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AT" sz="2400" dirty="0"/>
          </a:p>
        </p:txBody>
      </p:sp>
      <p:sp>
        <p:nvSpPr>
          <p:cNvPr id="8" name="Rechteck 7"/>
          <p:cNvSpPr/>
          <p:nvPr/>
        </p:nvSpPr>
        <p:spPr>
          <a:xfrm>
            <a:off x="700489" y="3505838"/>
            <a:ext cx="4481112" cy="1061884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700489" y="2359742"/>
            <a:ext cx="4450384" cy="1061884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How does it evolve?</a:t>
            </a:r>
          </a:p>
        </p:txBody>
      </p:sp>
      <p:sp>
        <p:nvSpPr>
          <p:cNvPr id="8202" name="Textfeld 9"/>
          <p:cNvSpPr txBox="1">
            <a:spLocks noChangeArrowheads="1"/>
          </p:cNvSpPr>
          <p:nvPr/>
        </p:nvSpPr>
        <p:spPr bwMode="auto">
          <a:xfrm>
            <a:off x="838200" y="6135428"/>
            <a:ext cx="83200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dirty="0"/>
              <a:t>* </a:t>
            </a:r>
            <a:r>
              <a:rPr lang="de-AT" dirty="0" smtClean="0"/>
              <a:t>„Fischer-Svoboda-Appel-Kozeschnik</a:t>
            </a:r>
            <a:r>
              <a:rPr lang="de-AT" dirty="0"/>
              <a:t>“, Fischer et. al., Acta Mater. 59 (2011) 3463-3472</a:t>
            </a:r>
          </a:p>
        </p:txBody>
      </p:sp>
      <p:pic>
        <p:nvPicPr>
          <p:cNvPr id="12" name="Picture 11" descr="choose_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121" y="1176287"/>
            <a:ext cx="6667500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8750710" y="1995948"/>
            <a:ext cx="3067663" cy="72316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9478296" y="4699819"/>
            <a:ext cx="2413819" cy="7275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81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Outline</a:t>
            </a:r>
          </a:p>
        </p:txBody>
      </p:sp>
      <p:sp>
        <p:nvSpPr>
          <p:cNvPr id="307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AT" dirty="0" err="1" smtClean="0"/>
              <a:t>Vacancy</a:t>
            </a:r>
            <a:r>
              <a:rPr lang="de-AT" dirty="0" smtClean="0"/>
              <a:t> </a:t>
            </a:r>
            <a:r>
              <a:rPr lang="de-AT" dirty="0" err="1" smtClean="0"/>
              <a:t>concentration</a:t>
            </a:r>
            <a:endParaRPr lang="de-AT" dirty="0" smtClean="0"/>
          </a:p>
          <a:p>
            <a:pPr lvl="1">
              <a:lnSpc>
                <a:spcPct val="150000"/>
              </a:lnSpc>
            </a:pPr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 all </a:t>
            </a:r>
            <a:r>
              <a:rPr lang="de-AT" dirty="0" err="1" smtClean="0"/>
              <a:t>about</a:t>
            </a:r>
            <a:r>
              <a:rPr lang="de-AT" dirty="0" smtClean="0"/>
              <a:t>?</a:t>
            </a:r>
          </a:p>
          <a:p>
            <a:pPr lvl="1">
              <a:lnSpc>
                <a:spcPct val="150000"/>
              </a:lnSpc>
            </a:pPr>
            <a:r>
              <a:rPr lang="de-AT" dirty="0" err="1" smtClean="0"/>
              <a:t>Why</a:t>
            </a:r>
            <a:r>
              <a:rPr lang="de-AT" dirty="0" smtClean="0"/>
              <a:t> do </a:t>
            </a:r>
            <a:r>
              <a:rPr lang="de-AT" dirty="0" err="1" smtClean="0"/>
              <a:t>we</a:t>
            </a:r>
            <a:r>
              <a:rPr lang="de-AT" dirty="0" smtClean="0"/>
              <a:t> care </a:t>
            </a:r>
            <a:r>
              <a:rPr lang="de-AT" dirty="0" err="1" smtClean="0"/>
              <a:t>about</a:t>
            </a:r>
            <a:r>
              <a:rPr lang="de-AT" dirty="0" smtClean="0"/>
              <a:t>?</a:t>
            </a:r>
          </a:p>
          <a:p>
            <a:pPr lvl="1">
              <a:lnSpc>
                <a:spcPct val="150000"/>
              </a:lnSpc>
            </a:pPr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does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 </a:t>
            </a:r>
            <a:r>
              <a:rPr lang="de-AT" dirty="0" err="1" smtClean="0"/>
              <a:t>evolve</a:t>
            </a:r>
            <a:r>
              <a:rPr lang="de-AT" dirty="0" smtClean="0"/>
              <a:t>?</a:t>
            </a:r>
          </a:p>
          <a:p>
            <a:pPr lvl="1">
              <a:lnSpc>
                <a:spcPct val="150000"/>
              </a:lnSpc>
            </a:pPr>
            <a:r>
              <a:rPr lang="de-AT" dirty="0" err="1" smtClean="0"/>
              <a:t>Why</a:t>
            </a:r>
            <a:r>
              <a:rPr lang="de-AT" dirty="0" smtClean="0"/>
              <a:t> </a:t>
            </a:r>
            <a:r>
              <a:rPr lang="de-AT" dirty="0" err="1" smtClean="0"/>
              <a:t>does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 (</a:t>
            </a:r>
            <a:r>
              <a:rPr lang="de-AT" dirty="0" err="1" smtClean="0"/>
              <a:t>sometimes</a:t>
            </a:r>
            <a:r>
              <a:rPr lang="de-AT" dirty="0" smtClean="0"/>
              <a:t>) </a:t>
            </a:r>
            <a:r>
              <a:rPr lang="de-AT" dirty="0" err="1" smtClean="0"/>
              <a:t>take</a:t>
            </a:r>
            <a:r>
              <a:rPr lang="de-AT" dirty="0" smtClean="0"/>
              <a:t> so </a:t>
            </a:r>
            <a:r>
              <a:rPr lang="de-AT" dirty="0" err="1" smtClean="0"/>
              <a:t>long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evolve</a:t>
            </a:r>
            <a:r>
              <a:rPr lang="de-AT" dirty="0" smtClean="0"/>
              <a:t>?</a:t>
            </a:r>
          </a:p>
          <a:p>
            <a:pPr>
              <a:lnSpc>
                <a:spcPct val="150000"/>
              </a:lnSpc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3709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does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 </a:t>
            </a:r>
            <a:r>
              <a:rPr lang="de-AT" dirty="0" err="1" smtClean="0"/>
              <a:t>evolve</a:t>
            </a:r>
            <a:r>
              <a:rPr lang="de-AT" dirty="0" smtClean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419" y="1997975"/>
            <a:ext cx="10515600" cy="4351338"/>
          </a:xfrm>
        </p:spPr>
        <p:txBody>
          <a:bodyPr rtlCol="0"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de-AT" dirty="0" smtClean="0"/>
              <a:t>Mean </a:t>
            </a:r>
            <a:r>
              <a:rPr lang="de-AT" dirty="0" err="1" smtClean="0"/>
              <a:t>diffusion</a:t>
            </a:r>
            <a:r>
              <a:rPr lang="de-AT" dirty="0" smtClean="0"/>
              <a:t> </a:t>
            </a:r>
            <a:r>
              <a:rPr lang="de-AT" dirty="0" err="1" smtClean="0"/>
              <a:t>distance</a:t>
            </a:r>
            <a:endParaRPr lang="de-AT" dirty="0" smtClean="0"/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de-AT" dirty="0" err="1" smtClean="0"/>
              <a:t>Dislocations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taken</a:t>
            </a:r>
            <a:r>
              <a:rPr lang="de-AT" dirty="0" smtClean="0"/>
              <a:t> </a:t>
            </a:r>
            <a:r>
              <a:rPr lang="de-AT" dirty="0" err="1" smtClean="0"/>
              <a:t>as</a:t>
            </a:r>
            <a:r>
              <a:rPr lang="de-AT" dirty="0" smtClean="0"/>
              <a:t> a </a:t>
            </a:r>
            <a:r>
              <a:rPr lang="de-AT" dirty="0" err="1" smtClean="0"/>
              <a:t>vacancy</a:t>
            </a:r>
            <a:r>
              <a:rPr lang="de-AT" dirty="0" smtClean="0"/>
              <a:t> </a:t>
            </a:r>
            <a:r>
              <a:rPr lang="de-AT" dirty="0" err="1" smtClean="0"/>
              <a:t>source</a:t>
            </a:r>
            <a:r>
              <a:rPr lang="de-AT" dirty="0" smtClean="0"/>
              <a:t>/sink </a:t>
            </a:r>
          </a:p>
          <a:p>
            <a:pPr fontAlgn="auto">
              <a:spcAft>
                <a:spcPts val="0"/>
              </a:spcAft>
              <a:defRPr/>
            </a:pPr>
            <a:endParaRPr lang="de-AT" dirty="0" smtClean="0"/>
          </a:p>
          <a:p>
            <a:pPr fontAlgn="auto">
              <a:spcAft>
                <a:spcPts val="0"/>
              </a:spcAft>
              <a:defRPr/>
            </a:pPr>
            <a:r>
              <a:rPr lang="de-AT" dirty="0" smtClean="0"/>
              <a:t>Default </a:t>
            </a:r>
            <a:r>
              <a:rPr lang="de-AT" dirty="0" err="1" smtClean="0"/>
              <a:t>mean</a:t>
            </a:r>
            <a:r>
              <a:rPr lang="de-AT" dirty="0" smtClean="0"/>
              <a:t> </a:t>
            </a:r>
            <a:r>
              <a:rPr lang="de-AT" dirty="0" err="1" smtClean="0"/>
              <a:t>diffusion</a:t>
            </a:r>
            <a:r>
              <a:rPr lang="de-AT" dirty="0" smtClean="0"/>
              <a:t> </a:t>
            </a:r>
            <a:r>
              <a:rPr lang="de-AT" dirty="0" err="1" smtClean="0"/>
              <a:t>distance</a:t>
            </a:r>
            <a:r>
              <a:rPr lang="de-AT" dirty="0" smtClean="0"/>
              <a:t>:</a:t>
            </a:r>
          </a:p>
          <a:p>
            <a:pPr fontAlgn="auto">
              <a:spcAft>
                <a:spcPts val="0"/>
              </a:spcAft>
              <a:defRPr/>
            </a:pPr>
            <a:endParaRPr lang="de-AT" dirty="0" smtClean="0"/>
          </a:p>
          <a:p>
            <a:pPr fontAlgn="auto">
              <a:spcAft>
                <a:spcPts val="0"/>
              </a:spcAft>
              <a:defRPr/>
            </a:pPr>
            <a:endParaRPr lang="de-AT" dirty="0" smtClean="0"/>
          </a:p>
          <a:p>
            <a:pPr fontAlgn="auto">
              <a:spcAft>
                <a:spcPts val="0"/>
              </a:spcAft>
              <a:defRPr/>
            </a:pPr>
            <a:r>
              <a:rPr lang="de-AT" dirty="0" smtClean="0"/>
              <a:t>Evolution </a:t>
            </a:r>
            <a:r>
              <a:rPr lang="de-AT" dirty="0" err="1" smtClean="0"/>
              <a:t>equation</a:t>
            </a:r>
            <a:r>
              <a:rPr lang="de-AT" dirty="0" smtClean="0"/>
              <a:t>: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AT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356419" y="5546920"/>
                <a:ext cx="7758192" cy="1060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A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A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</m:sSub>
                      <m:d>
                        <m:dPr>
                          <m:ctrlPr>
                            <a:rPr lang="de-A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A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d>
                      <m:d>
                        <m:dPr>
                          <m:ctrlP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19" y="5546920"/>
                <a:ext cx="7758192" cy="10604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1063356" y="4061468"/>
                <a:ext cx="3610517" cy="578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=10^</m:t>
                      </m:r>
                      <m:d>
                        <m:d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m:rPr>
                                  <m:nor/>
                                </m:rPr>
                                <a:rPr lang="de-AT" sz="2800" dirty="0"/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56" y="4061468"/>
                <a:ext cx="3610517" cy="5786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7256206" y="3376871"/>
                <a:ext cx="31069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AT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sz="2000" dirty="0" smtClean="0"/>
                  <a:t> - </a:t>
                </a:r>
                <a:r>
                  <a:rPr lang="de-AT" sz="2000" dirty="0" err="1" smtClean="0"/>
                  <a:t>Mean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diffusion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distance</a:t>
                </a:r>
                <a:endParaRPr lang="de-AT" sz="2000" dirty="0" smtClean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206" y="3376871"/>
                <a:ext cx="3106994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091" r="-588" b="-257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442279" y="3884213"/>
                <a:ext cx="25477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AT" sz="2000" dirty="0" smtClean="0"/>
                  <a:t> – </a:t>
                </a:r>
                <a:r>
                  <a:rPr lang="de-AT" sz="2000" dirty="0" err="1" smtClean="0"/>
                  <a:t>Dislocation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density</a:t>
                </a:r>
                <a:endParaRPr lang="de-AT" sz="2000" dirty="0" smtClean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279" y="3884213"/>
                <a:ext cx="2547749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7576" r="-1675" b="-257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9088178" y="5673593"/>
                <a:ext cx="2550043" cy="858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AT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AT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178" y="5673593"/>
                <a:ext cx="2550043" cy="8586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8553146" y="5023945"/>
                <a:ext cx="34367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sz="2000" dirty="0" smtClean="0"/>
                  <a:t> - Element </a:t>
                </a:r>
                <a:r>
                  <a:rPr lang="de-AT" sz="2000" dirty="0" err="1" smtClean="0"/>
                  <a:t>subst</a:t>
                </a:r>
                <a:r>
                  <a:rPr lang="de-AT" sz="2000" dirty="0" smtClean="0"/>
                  <a:t>. </a:t>
                </a:r>
                <a:r>
                  <a:rPr lang="de-AT" sz="2000" dirty="0" err="1" smtClean="0"/>
                  <a:t>site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fraction</a:t>
                </a:r>
                <a:endParaRPr lang="de-AT" sz="20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146" y="5023945"/>
                <a:ext cx="343671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7576" r="-1241" b="-257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6769948" y="5023945"/>
                <a:ext cx="14715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AT" sz="2000" dirty="0" smtClean="0"/>
                  <a:t> - Constant</a:t>
                </a:r>
                <a:endParaRPr lang="de-AT" sz="20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948" y="5023945"/>
                <a:ext cx="1471557" cy="400110"/>
              </a:xfrm>
              <a:prstGeom prst="rect">
                <a:avLst/>
              </a:prstGeom>
              <a:blipFill rotWithShape="0">
                <a:blip r:embed="rId8"/>
                <a:stretch>
                  <a:fillRect t="-7576" r="-3734" b="-257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2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mtClean="0"/>
              <a:t>How does it evolve?</a:t>
            </a:r>
          </a:p>
        </p:txBody>
      </p:sp>
      <p:pic>
        <p:nvPicPr>
          <p:cNvPr id="24583" name="Picture 7" descr="ls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65" y="3352339"/>
            <a:ext cx="27051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1020477" y="4080750"/>
                <a:ext cx="3610517" cy="578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=10^</m:t>
                      </m:r>
                      <m:d>
                        <m:d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m:rPr>
                                  <m:nor/>
                                </m:rPr>
                                <a:rPr lang="de-AT" sz="2800" dirty="0"/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77" y="4080750"/>
                <a:ext cx="3610517" cy="5786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9"/>
          <p:cNvSpPr/>
          <p:nvPr/>
        </p:nvSpPr>
        <p:spPr>
          <a:xfrm>
            <a:off x="6562325" y="3801533"/>
            <a:ext cx="735941" cy="14139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1020476" y="4210285"/>
            <a:ext cx="352443" cy="449149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356419" y="199797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de-AT" dirty="0" err="1" smtClean="0"/>
              <a:t>Mean</a:t>
            </a:r>
            <a:r>
              <a:rPr lang="de-AT" dirty="0" smtClean="0"/>
              <a:t> </a:t>
            </a:r>
            <a:r>
              <a:rPr lang="de-AT" dirty="0" err="1" smtClean="0"/>
              <a:t>diffusion</a:t>
            </a:r>
            <a:r>
              <a:rPr lang="de-AT" dirty="0" smtClean="0"/>
              <a:t> </a:t>
            </a:r>
            <a:r>
              <a:rPr lang="de-AT" dirty="0" err="1" smtClean="0"/>
              <a:t>distance</a:t>
            </a:r>
            <a:endParaRPr lang="de-AT" dirty="0" smtClean="0"/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de-AT" dirty="0" err="1" smtClean="0"/>
              <a:t>Dislocations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taken</a:t>
            </a:r>
            <a:r>
              <a:rPr lang="de-AT" dirty="0" smtClean="0"/>
              <a:t> </a:t>
            </a:r>
            <a:r>
              <a:rPr lang="de-AT" dirty="0" err="1" smtClean="0"/>
              <a:t>as</a:t>
            </a:r>
            <a:r>
              <a:rPr lang="de-AT" dirty="0" smtClean="0"/>
              <a:t> a </a:t>
            </a:r>
            <a:r>
              <a:rPr lang="de-AT" dirty="0" err="1" smtClean="0"/>
              <a:t>vacancy</a:t>
            </a:r>
            <a:r>
              <a:rPr lang="de-AT" dirty="0" smtClean="0"/>
              <a:t> </a:t>
            </a:r>
            <a:r>
              <a:rPr lang="de-AT" dirty="0" err="1" smtClean="0"/>
              <a:t>source</a:t>
            </a:r>
            <a:r>
              <a:rPr lang="de-AT" dirty="0" smtClean="0"/>
              <a:t>/sink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AT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AT" dirty="0" smtClean="0"/>
              <a:t>Default </a:t>
            </a:r>
            <a:r>
              <a:rPr lang="de-AT" dirty="0" err="1" smtClean="0"/>
              <a:t>mean</a:t>
            </a:r>
            <a:r>
              <a:rPr lang="de-AT" dirty="0" smtClean="0"/>
              <a:t> </a:t>
            </a:r>
            <a:r>
              <a:rPr lang="de-AT" dirty="0" err="1" smtClean="0"/>
              <a:t>diffusion</a:t>
            </a:r>
            <a:r>
              <a:rPr lang="de-AT" dirty="0" smtClean="0"/>
              <a:t> </a:t>
            </a:r>
            <a:r>
              <a:rPr lang="de-AT" dirty="0" err="1" smtClean="0"/>
              <a:t>distance</a:t>
            </a:r>
            <a:r>
              <a:rPr lang="de-AT" dirty="0" smtClean="0"/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AT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de-AT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AT" dirty="0" smtClean="0"/>
              <a:t>Evolution </a:t>
            </a:r>
            <a:r>
              <a:rPr lang="de-AT" dirty="0" err="1" smtClean="0"/>
              <a:t>equation</a:t>
            </a:r>
            <a:r>
              <a:rPr lang="de-AT" dirty="0" smtClean="0"/>
              <a:t>: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AT" dirty="0" smtClean="0"/>
          </a:p>
        </p:txBody>
      </p:sp>
      <p:cxnSp>
        <p:nvCxnSpPr>
          <p:cNvPr id="13" name="Gerade Verbindung mit Pfeil 12"/>
          <p:cNvCxnSpPr>
            <a:stCxn id="9" idx="3"/>
          </p:cNvCxnSpPr>
          <p:nvPr/>
        </p:nvCxnSpPr>
        <p:spPr>
          <a:xfrm flipV="1">
            <a:off x="4630994" y="4080750"/>
            <a:ext cx="1645571" cy="2893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356419" y="5546920"/>
                <a:ext cx="7758192" cy="1060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A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A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</m:sSub>
                      <m:d>
                        <m:dPr>
                          <m:ctrlPr>
                            <a:rPr lang="de-A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A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d>
                      <m:d>
                        <m:dPr>
                          <m:ctrlP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19" y="5546920"/>
                <a:ext cx="7758192" cy="10604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9088178" y="5673593"/>
                <a:ext cx="2550043" cy="858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AT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AT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178" y="5673593"/>
                <a:ext cx="2550043" cy="8586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mtClean="0"/>
              <a:t>How does it evolve?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de-AT" dirty="0" smtClean="0"/>
              <a:t>Mean </a:t>
            </a:r>
            <a:r>
              <a:rPr lang="de-AT" dirty="0" err="1" smtClean="0"/>
              <a:t>diffusion</a:t>
            </a:r>
            <a:r>
              <a:rPr lang="de-AT" dirty="0" smtClean="0"/>
              <a:t> </a:t>
            </a:r>
            <a:r>
              <a:rPr lang="de-AT" dirty="0" err="1" smtClean="0"/>
              <a:t>distance</a:t>
            </a:r>
            <a:endParaRPr lang="de-AT" dirty="0" smtClean="0"/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de-AT" dirty="0" err="1" smtClean="0"/>
              <a:t>Dislocations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taken</a:t>
            </a:r>
            <a:r>
              <a:rPr lang="de-AT" dirty="0" smtClean="0"/>
              <a:t> </a:t>
            </a:r>
            <a:r>
              <a:rPr lang="de-AT" dirty="0" err="1" smtClean="0"/>
              <a:t>as</a:t>
            </a:r>
            <a:r>
              <a:rPr lang="de-AT" dirty="0" smtClean="0"/>
              <a:t> a </a:t>
            </a:r>
            <a:r>
              <a:rPr lang="de-AT" dirty="0" err="1" smtClean="0"/>
              <a:t>vacancy</a:t>
            </a:r>
            <a:r>
              <a:rPr lang="de-AT" dirty="0" smtClean="0"/>
              <a:t> </a:t>
            </a:r>
            <a:r>
              <a:rPr lang="de-AT" dirty="0" err="1" smtClean="0"/>
              <a:t>source</a:t>
            </a:r>
            <a:r>
              <a:rPr lang="de-AT" dirty="0" smtClean="0"/>
              <a:t>/sink </a:t>
            </a:r>
          </a:p>
          <a:p>
            <a:pPr fontAlgn="auto">
              <a:spcAft>
                <a:spcPts val="0"/>
              </a:spcAft>
              <a:defRPr/>
            </a:pPr>
            <a:endParaRPr lang="de-AT" dirty="0" smtClean="0"/>
          </a:p>
          <a:p>
            <a:pPr fontAlgn="auto">
              <a:spcAft>
                <a:spcPts val="0"/>
              </a:spcAft>
              <a:defRPr/>
            </a:pPr>
            <a:r>
              <a:rPr lang="de-AT" dirty="0" smtClean="0"/>
              <a:t>Default </a:t>
            </a:r>
            <a:r>
              <a:rPr lang="de-AT" dirty="0" err="1" smtClean="0"/>
              <a:t>mean</a:t>
            </a:r>
            <a:r>
              <a:rPr lang="de-AT" dirty="0" smtClean="0"/>
              <a:t> </a:t>
            </a:r>
            <a:r>
              <a:rPr lang="de-AT" dirty="0" err="1" smtClean="0"/>
              <a:t>diffusion</a:t>
            </a:r>
            <a:r>
              <a:rPr lang="de-AT" dirty="0" smtClean="0"/>
              <a:t> </a:t>
            </a:r>
            <a:r>
              <a:rPr lang="de-AT" dirty="0" err="1" smtClean="0"/>
              <a:t>distance</a:t>
            </a:r>
            <a:endParaRPr lang="de-AT" dirty="0" smtClean="0"/>
          </a:p>
          <a:p>
            <a:pPr fontAlgn="auto">
              <a:spcAft>
                <a:spcPts val="0"/>
              </a:spcAft>
              <a:defRPr/>
            </a:pPr>
            <a:endParaRPr lang="de-AT" dirty="0" smtClean="0"/>
          </a:p>
          <a:p>
            <a:pPr fontAlgn="auto">
              <a:spcAft>
                <a:spcPts val="0"/>
              </a:spcAft>
              <a:defRPr/>
            </a:pPr>
            <a:endParaRPr lang="de-AT" dirty="0" smtClean="0"/>
          </a:p>
          <a:p>
            <a:pPr fontAlgn="auto">
              <a:spcAft>
                <a:spcPts val="0"/>
              </a:spcAft>
              <a:defRPr/>
            </a:pPr>
            <a:r>
              <a:rPr lang="de-AT" dirty="0" smtClean="0"/>
              <a:t>Evolution </a:t>
            </a:r>
            <a:r>
              <a:rPr lang="de-AT" dirty="0" err="1" smtClean="0"/>
              <a:t>equation</a:t>
            </a:r>
            <a:endParaRPr lang="de-AT" dirty="0" smtClean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AT" dirty="0" smtClean="0"/>
          </a:p>
        </p:txBody>
      </p:sp>
      <p:sp>
        <p:nvSpPr>
          <p:cNvPr id="4" name="Rechteck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60239" y="4012406"/>
            <a:ext cx="3205050" cy="439737"/>
          </a:xfrm>
          <a:prstGeom prst="rect">
            <a:avLst/>
          </a:prstGeom>
          <a:blipFill rotWithShape="0">
            <a:blip r:embed="rId2"/>
            <a:stretch>
              <a:fillRect b="-8219"/>
            </a:stretch>
          </a:blipFill>
        </p:spPr>
        <p:txBody>
          <a:bodyPr/>
          <a:lstStyle/>
          <a:p>
            <a:r>
              <a:rPr lang="de-AT">
                <a:noFill/>
              </a:rPr>
              <a:t> </a:t>
            </a:r>
          </a:p>
        </p:txBody>
      </p:sp>
      <p:sp>
        <p:nvSpPr>
          <p:cNvPr id="6" name="Rechteck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58962" y="5490616"/>
            <a:ext cx="2550043" cy="858697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de-AT">
                <a:noFill/>
              </a:rPr>
              <a:t> </a:t>
            </a:r>
          </a:p>
        </p:txBody>
      </p:sp>
      <p:pic>
        <p:nvPicPr>
          <p:cNvPr id="23559" name="Picture 7" descr="diff_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52" y="526504"/>
            <a:ext cx="6669088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2045110" y="3970304"/>
            <a:ext cx="2639602" cy="52394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7551175" y="3446364"/>
            <a:ext cx="786580" cy="52394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8251108" y="3706761"/>
            <a:ext cx="3173617" cy="18681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1342501" y="5528031"/>
                <a:ext cx="5560575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A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</m:sSub>
                      <m:d>
                        <m:dPr>
                          <m:ctrlPr>
                            <a:rPr lang="de-A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d>
                      <m:d>
                        <m:d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501" y="5528031"/>
                <a:ext cx="5560575" cy="7838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/>
          <p:cNvSpPr/>
          <p:nvPr/>
        </p:nvSpPr>
        <p:spPr>
          <a:xfrm>
            <a:off x="2787446" y="5730108"/>
            <a:ext cx="270386" cy="44685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/>
          <p:cNvSpPr/>
          <p:nvPr/>
        </p:nvSpPr>
        <p:spPr>
          <a:xfrm>
            <a:off x="8391731" y="3446364"/>
            <a:ext cx="3032993" cy="19157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5" name="Gerader Verbinder 4"/>
          <p:cNvCxnSpPr/>
          <p:nvPr/>
        </p:nvCxnSpPr>
        <p:spPr>
          <a:xfrm>
            <a:off x="7655840" y="3893574"/>
            <a:ext cx="48527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How does it evolve?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FSAK: Generation/</a:t>
            </a:r>
            <a:r>
              <a:rPr lang="de-AT" dirty="0" err="1" smtClean="0"/>
              <a:t>anihilation</a:t>
            </a:r>
            <a:r>
              <a:rPr lang="de-AT" dirty="0" smtClean="0"/>
              <a:t> on </a:t>
            </a:r>
            <a:r>
              <a:rPr lang="de-AT" dirty="0" err="1" smtClean="0"/>
              <a:t>dislocation</a:t>
            </a:r>
            <a:r>
              <a:rPr lang="de-AT" dirty="0" smtClean="0"/>
              <a:t> </a:t>
            </a:r>
            <a:r>
              <a:rPr lang="de-AT" dirty="0" err="1" smtClean="0"/>
              <a:t>jogs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Evolution </a:t>
            </a:r>
            <a:r>
              <a:rPr lang="de-AT" dirty="0" err="1" smtClean="0"/>
              <a:t>equation</a:t>
            </a:r>
            <a:r>
              <a:rPr lang="de-AT" dirty="0" smtClean="0"/>
              <a:t>:</a:t>
            </a:r>
          </a:p>
          <a:p>
            <a:endParaRPr lang="de-AT" dirty="0" smtClean="0"/>
          </a:p>
          <a:p>
            <a:pPr lvl="1"/>
            <a:endParaRPr lang="de-AT" dirty="0" smtClean="0"/>
          </a:p>
          <a:p>
            <a:pPr lvl="1"/>
            <a:endParaRPr lang="de-AT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154497" y="3597915"/>
                <a:ext cx="6439167" cy="1068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l-G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𝑉𝑎</m:t>
                          </m:r>
                        </m:sub>
                        <m:sup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𝐷𝐽</m:t>
                          </m:r>
                        </m:sup>
                      </m:sSubSup>
                      <m:d>
                        <m:dPr>
                          <m:ctrlPr>
                            <a:rPr lang="de-A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A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A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de-A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f>
                        <m:fPr>
                          <m:ctrlP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de-A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A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  <m: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AT" sz="28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𝑏𝐻</m:t>
                      </m:r>
                    </m:oMath>
                  </m:oMathPara>
                </a14:m>
                <a:endParaRPr lang="de-AT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97" y="3597915"/>
                <a:ext cx="6439167" cy="10683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7277367" y="3876773"/>
                <a:ext cx="4051943" cy="1934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e-A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AT" sz="2000" dirty="0" smtClean="0">
                    <a:solidFill>
                      <a:schemeClr val="tx1"/>
                    </a:solidFill>
                  </a:rPr>
                  <a:t> – Diffusion </a:t>
                </a:r>
                <a:r>
                  <a:rPr lang="de-AT" sz="2000" dirty="0" err="1" smtClean="0">
                    <a:solidFill>
                      <a:schemeClr val="tx1"/>
                    </a:solidFill>
                  </a:rPr>
                  <a:t>correlation</a:t>
                </a:r>
                <a:r>
                  <a:rPr lang="de-AT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sz="2000" dirty="0" err="1" smtClean="0">
                    <a:solidFill>
                      <a:schemeClr val="tx1"/>
                    </a:solidFill>
                  </a:rPr>
                  <a:t>factor</a:t>
                </a:r>
                <a:r>
                  <a:rPr lang="de-AT" sz="2000" dirty="0" smtClean="0">
                    <a:solidFill>
                      <a:schemeClr val="tx1"/>
                    </a:solidFill>
                  </a:rPr>
                  <a:t> (0.75)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e-AT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AT" sz="2000" dirty="0" smtClean="0">
                    <a:solidFill>
                      <a:schemeClr val="tx1"/>
                    </a:solidFill>
                  </a:rPr>
                  <a:t> – </a:t>
                </a:r>
                <a:r>
                  <a:rPr lang="de-AT" sz="2000" dirty="0" err="1" smtClean="0">
                    <a:solidFill>
                      <a:schemeClr val="tx1"/>
                    </a:solidFill>
                  </a:rPr>
                  <a:t>Burger‘s</a:t>
                </a:r>
                <a:r>
                  <a:rPr lang="de-AT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sz="2000" dirty="0" err="1" smtClean="0">
                    <a:solidFill>
                      <a:schemeClr val="tx1"/>
                    </a:solidFill>
                  </a:rPr>
                  <a:t>vector</a:t>
                </a:r>
                <a:endParaRPr lang="de-AT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e-AT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AT" sz="2000" dirty="0" smtClean="0">
                    <a:solidFill>
                      <a:schemeClr val="tx1"/>
                    </a:solidFill>
                  </a:rPr>
                  <a:t> – </a:t>
                </a:r>
                <a:r>
                  <a:rPr lang="de-AT" sz="2000" dirty="0" err="1" smtClean="0">
                    <a:solidFill>
                      <a:schemeClr val="tx1"/>
                    </a:solidFill>
                  </a:rPr>
                  <a:t>Jog</a:t>
                </a:r>
                <a:r>
                  <a:rPr lang="de-AT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sz="2000" dirty="0" err="1" smtClean="0">
                    <a:solidFill>
                      <a:schemeClr val="tx1"/>
                    </a:solidFill>
                  </a:rPr>
                  <a:t>density</a:t>
                </a:r>
                <a:endParaRPr lang="de-AT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𝑗𝑜𝑔</m:t>
                        </m:r>
                      </m:sub>
                    </m:sSub>
                  </m:oMath>
                </a14:m>
                <a:r>
                  <a:rPr lang="de-AT" sz="2000" dirty="0"/>
                  <a:t> – Jog fraction </a:t>
                </a:r>
                <a:r>
                  <a:rPr lang="de-AT" sz="2000" dirty="0" smtClean="0">
                    <a:solidFill>
                      <a:schemeClr val="tx1"/>
                    </a:solidFill>
                  </a:rPr>
                  <a:t>on </a:t>
                </a:r>
                <a:r>
                  <a:rPr lang="de-AT" sz="2000" dirty="0" err="1" smtClean="0">
                    <a:solidFill>
                      <a:schemeClr val="tx1"/>
                    </a:solidFill>
                  </a:rPr>
                  <a:t>dislocations</a:t>
                </a:r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367" y="3876773"/>
                <a:ext cx="4051943" cy="1934889"/>
              </a:xfrm>
              <a:prstGeom prst="rect">
                <a:avLst/>
              </a:prstGeom>
              <a:blipFill rotWithShape="0">
                <a:blip r:embed="rId3"/>
                <a:stretch>
                  <a:fillRect l="-753" r="-753" b="-378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2232216" y="5142508"/>
                <a:ext cx="1825567" cy="558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A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𝑗𝑜𝑔</m:t>
                          </m:r>
                        </m:sub>
                      </m:sSub>
                      <m:r>
                        <a:rPr lang="de-A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de-AT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216" y="5142508"/>
                <a:ext cx="1825567" cy="5582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7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How does it evolve?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FSAK: Generation/</a:t>
            </a:r>
            <a:r>
              <a:rPr lang="de-AT" dirty="0" err="1" smtClean="0"/>
              <a:t>anihilation</a:t>
            </a:r>
            <a:r>
              <a:rPr lang="de-AT" dirty="0" smtClean="0"/>
              <a:t> on </a:t>
            </a:r>
            <a:r>
              <a:rPr lang="de-AT" dirty="0" err="1" smtClean="0"/>
              <a:t>dislocation</a:t>
            </a:r>
            <a:r>
              <a:rPr lang="de-AT" dirty="0" smtClean="0"/>
              <a:t> </a:t>
            </a:r>
            <a:r>
              <a:rPr lang="de-AT" dirty="0" err="1" smtClean="0"/>
              <a:t>jogs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Evolution </a:t>
            </a:r>
            <a:r>
              <a:rPr lang="de-AT" dirty="0" err="1" smtClean="0"/>
              <a:t>equation</a:t>
            </a:r>
            <a:r>
              <a:rPr lang="de-AT" dirty="0" smtClean="0"/>
              <a:t>:</a:t>
            </a:r>
          </a:p>
          <a:p>
            <a:endParaRPr lang="de-AT" dirty="0" smtClean="0"/>
          </a:p>
          <a:p>
            <a:pPr lvl="1"/>
            <a:endParaRPr lang="de-AT" dirty="0" smtClean="0"/>
          </a:p>
          <a:p>
            <a:pPr lvl="1"/>
            <a:endParaRPr lang="de-AT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133134" y="3899534"/>
                <a:ext cx="5235279" cy="789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𝑉𝑎</m:t>
                          </m:r>
                        </m:sub>
                        <m:sup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𝐷𝐽</m:t>
                          </m:r>
                        </m:sup>
                      </m:sSubSup>
                      <m:d>
                        <m:dPr>
                          <m:ctrlPr>
                            <a:rPr lang="de-A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AT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de-AT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f>
                        <m:f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AT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AT" sz="20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𝑏𝐻</m:t>
                      </m:r>
                    </m:oMath>
                  </m:oMathPara>
                </a14:m>
                <a:endParaRPr lang="de-AT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34" y="3899534"/>
                <a:ext cx="5235279" cy="7895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7" descr="dj_v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80" y="2310581"/>
            <a:ext cx="6062870" cy="43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230050" y="5152192"/>
            <a:ext cx="522981" cy="42278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7905135" y="4294290"/>
            <a:ext cx="3716593" cy="248214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1432468" y="5149926"/>
                <a:ext cx="1825567" cy="425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𝑗𝑜𝑔</m:t>
                          </m:r>
                        </m:sub>
                      </m:sSub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de-AT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468" y="5149926"/>
                <a:ext cx="1825567" cy="425053"/>
              </a:xfrm>
              <a:prstGeom prst="rect">
                <a:avLst/>
              </a:prstGeom>
              <a:blipFill rotWithShape="0"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5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mtClean="0"/>
              <a:t>How does it evolve?</a:t>
            </a:r>
          </a:p>
        </p:txBody>
      </p:sp>
      <p:sp>
        <p:nvSpPr>
          <p:cNvPr id="27651" name="Inhaltsplatzhalt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de-AT" dirty="0" smtClean="0"/>
              <a:t>FSAK: Generation/</a:t>
            </a:r>
            <a:r>
              <a:rPr lang="de-AT" dirty="0" err="1" smtClean="0"/>
              <a:t>anihilation</a:t>
            </a:r>
            <a:r>
              <a:rPr lang="de-AT" dirty="0" smtClean="0"/>
              <a:t> on </a:t>
            </a:r>
            <a:r>
              <a:rPr lang="de-AT" dirty="0" err="1" smtClean="0"/>
              <a:t>dislocation</a:t>
            </a:r>
            <a:r>
              <a:rPr lang="de-AT" dirty="0" smtClean="0"/>
              <a:t> </a:t>
            </a:r>
            <a:r>
              <a:rPr lang="de-AT" dirty="0" err="1" smtClean="0"/>
              <a:t>jogs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Evolution </a:t>
            </a:r>
            <a:r>
              <a:rPr lang="de-AT" dirty="0" err="1" smtClean="0"/>
              <a:t>equation</a:t>
            </a:r>
            <a:r>
              <a:rPr lang="de-AT" dirty="0" smtClean="0"/>
              <a:t>:</a:t>
            </a:r>
          </a:p>
          <a:p>
            <a:endParaRPr lang="de-AT" dirty="0" smtClean="0"/>
          </a:p>
          <a:p>
            <a:pPr lvl="1"/>
            <a:endParaRPr lang="de-AT" dirty="0" smtClean="0"/>
          </a:p>
          <a:p>
            <a:pPr lvl="1"/>
            <a:endParaRPr lang="de-AT" dirty="0" smtClean="0"/>
          </a:p>
        </p:txBody>
      </p:sp>
      <p:pic>
        <p:nvPicPr>
          <p:cNvPr id="27655" name="Picture 7" descr="bur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81" y="1631234"/>
            <a:ext cx="6669087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0" y="4230380"/>
                <a:ext cx="5235279" cy="789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𝑉𝑎</m:t>
                          </m:r>
                        </m:sub>
                        <m:sup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𝐷𝐽</m:t>
                          </m:r>
                        </m:sup>
                      </m:sSubSup>
                      <m:d>
                        <m:dPr>
                          <m:ctrlPr>
                            <a:rPr lang="de-A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AT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de-AT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f>
                        <m:f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AT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AT" sz="20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𝑏𝐻</m:t>
                      </m:r>
                    </m:oMath>
                  </m:oMathPara>
                </a14:m>
                <a:endParaRPr lang="de-AT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30380"/>
                <a:ext cx="5235279" cy="7895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/>
          <p:cNvSpPr/>
          <p:nvPr/>
        </p:nvSpPr>
        <p:spPr>
          <a:xfrm>
            <a:off x="4454313" y="4423574"/>
            <a:ext cx="157016" cy="42278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7374194" y="4100052"/>
            <a:ext cx="4345857" cy="56043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2736000" y="5176800"/>
            <a:ext cx="206477" cy="42278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7374194" y="2956797"/>
            <a:ext cx="4345857" cy="553319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1432468" y="5149926"/>
                <a:ext cx="1825567" cy="425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𝑗𝑜𝑔</m:t>
                          </m:r>
                        </m:sub>
                      </m:sSub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de-AT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468" y="5149926"/>
                <a:ext cx="1825567" cy="425053"/>
              </a:xfrm>
              <a:prstGeom prst="rect">
                <a:avLst/>
              </a:prstGeom>
              <a:blipFill rotWithShape="0"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4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How does it evolve?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AT" dirty="0" smtClean="0"/>
              <a:t>FSAK: Generation/</a:t>
            </a:r>
            <a:r>
              <a:rPr lang="de-AT" dirty="0" err="1" smtClean="0"/>
              <a:t>anihilation</a:t>
            </a:r>
            <a:r>
              <a:rPr lang="de-AT" dirty="0" smtClean="0"/>
              <a:t> on </a:t>
            </a:r>
            <a:r>
              <a:rPr lang="de-AT" dirty="0" err="1" smtClean="0"/>
              <a:t>grain</a:t>
            </a:r>
            <a:r>
              <a:rPr lang="de-AT" dirty="0" smtClean="0"/>
              <a:t> </a:t>
            </a:r>
            <a:r>
              <a:rPr lang="de-AT" dirty="0" err="1" smtClean="0"/>
              <a:t>boundaries</a:t>
            </a:r>
            <a:endParaRPr lang="de-AT" dirty="0" smtClean="0"/>
          </a:p>
          <a:p>
            <a:pPr fontAlgn="auto">
              <a:spcAft>
                <a:spcPts val="0"/>
              </a:spcAft>
              <a:defRPr/>
            </a:pPr>
            <a:endParaRPr lang="de-AT" dirty="0" smtClean="0"/>
          </a:p>
          <a:p>
            <a:pPr fontAlgn="auto">
              <a:spcAft>
                <a:spcPts val="0"/>
              </a:spcAft>
              <a:defRPr/>
            </a:pPr>
            <a:r>
              <a:rPr lang="de-AT" dirty="0" smtClean="0"/>
              <a:t>Evolution </a:t>
            </a:r>
            <a:r>
              <a:rPr lang="de-AT" dirty="0" err="1" smtClean="0"/>
              <a:t>equation</a:t>
            </a:r>
            <a:r>
              <a:rPr lang="de-AT" dirty="0" smtClean="0"/>
              <a:t>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AT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531339" y="3579256"/>
                <a:ext cx="6469228" cy="1068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l-G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𝑉𝑎</m:t>
                          </m:r>
                        </m:sub>
                        <m:sup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𝐺𝐵</m:t>
                          </m:r>
                        </m:sup>
                      </m:sSubSup>
                      <m:d>
                        <m:dPr>
                          <m:ctrlPr>
                            <a:rPr lang="de-A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A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de-A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f>
                        <m:fPr>
                          <m:ctrlP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de-A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A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  <m: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39" y="3579256"/>
                <a:ext cx="6469228" cy="10683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7725697" y="4433913"/>
                <a:ext cx="36281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AT" sz="2000" dirty="0" smtClean="0"/>
                  <a:t> – Radius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the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spherical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grain</a:t>
                </a:r>
                <a:endParaRPr lang="de-AT" sz="2000" dirty="0" smtClean="0"/>
              </a:p>
              <a:p>
                <a:r>
                  <a:rPr lang="de-AT" sz="2000" dirty="0" smtClean="0"/>
                  <a:t>             (0.5 * </a:t>
                </a:r>
                <a:r>
                  <a:rPr lang="de-AT" sz="2000" dirty="0" err="1" smtClean="0"/>
                  <a:t>grain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size</a:t>
                </a:r>
                <a:r>
                  <a:rPr lang="de-AT" sz="2000" dirty="0" smtClean="0"/>
                  <a:t>)</a:t>
                </a:r>
                <a:endParaRPr lang="de-AT" sz="20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697" y="4433913"/>
                <a:ext cx="3628103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5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How does it evolve?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AT" dirty="0" smtClean="0"/>
              <a:t>FSAK: Generation/</a:t>
            </a:r>
            <a:r>
              <a:rPr lang="de-AT" dirty="0" err="1" smtClean="0"/>
              <a:t>anihilation</a:t>
            </a:r>
            <a:r>
              <a:rPr lang="de-AT" dirty="0" smtClean="0"/>
              <a:t> on </a:t>
            </a:r>
            <a:r>
              <a:rPr lang="de-AT" dirty="0" err="1" smtClean="0"/>
              <a:t>grain</a:t>
            </a:r>
            <a:r>
              <a:rPr lang="de-AT" dirty="0" smtClean="0"/>
              <a:t> </a:t>
            </a:r>
            <a:r>
              <a:rPr lang="de-AT" dirty="0" err="1" smtClean="0"/>
              <a:t>boundaries</a:t>
            </a:r>
            <a:endParaRPr lang="de-AT" dirty="0" smtClean="0"/>
          </a:p>
          <a:p>
            <a:pPr fontAlgn="auto">
              <a:spcAft>
                <a:spcPts val="0"/>
              </a:spcAft>
              <a:defRPr/>
            </a:pPr>
            <a:endParaRPr lang="de-AT" dirty="0" smtClean="0"/>
          </a:p>
          <a:p>
            <a:pPr fontAlgn="auto">
              <a:spcAft>
                <a:spcPts val="0"/>
              </a:spcAft>
              <a:defRPr/>
            </a:pPr>
            <a:r>
              <a:rPr lang="de-AT" dirty="0" smtClean="0"/>
              <a:t>Evolution </a:t>
            </a:r>
            <a:r>
              <a:rPr lang="de-AT" dirty="0" err="1" smtClean="0"/>
              <a:t>equation</a:t>
            </a:r>
            <a:r>
              <a:rPr lang="de-AT" dirty="0" smtClean="0"/>
              <a:t>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AT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359275" y="4308830"/>
                <a:ext cx="5235279" cy="789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𝑉𝑎</m:t>
                          </m:r>
                        </m:sub>
                        <m:sup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𝐺𝐵</m:t>
                          </m:r>
                        </m:sup>
                      </m:sSubSup>
                      <m:d>
                        <m:dPr>
                          <m:ctrlPr>
                            <a:rPr lang="de-A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de-AT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f>
                        <m:f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AT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75" y="4308830"/>
                <a:ext cx="5235279" cy="7895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 descr="bur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74" y="1690688"/>
            <a:ext cx="6669087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4768645" y="4492192"/>
            <a:ext cx="226142" cy="42278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7467599" y="3549445"/>
            <a:ext cx="2256503" cy="26547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16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does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 </a:t>
            </a:r>
            <a:r>
              <a:rPr lang="de-AT" dirty="0" err="1" smtClean="0"/>
              <a:t>evolve</a:t>
            </a:r>
            <a:r>
              <a:rPr lang="de-AT" dirty="0" smtClean="0"/>
              <a:t>?</a:t>
            </a: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FSAK: Generation/</a:t>
            </a:r>
            <a:r>
              <a:rPr lang="de-AT" dirty="0" err="1" smtClean="0"/>
              <a:t>anihilation</a:t>
            </a:r>
            <a:r>
              <a:rPr lang="de-AT" dirty="0" smtClean="0"/>
              <a:t> on Frank </a:t>
            </a:r>
            <a:r>
              <a:rPr lang="de-AT" dirty="0" err="1" smtClean="0"/>
              <a:t>loops</a:t>
            </a:r>
            <a:r>
              <a:rPr lang="de-AT" dirty="0" smtClean="0"/>
              <a:t> (test-phase?)</a:t>
            </a:r>
          </a:p>
          <a:p>
            <a:endParaRPr lang="de-AT" dirty="0" smtClean="0"/>
          </a:p>
          <a:p>
            <a:r>
              <a:rPr lang="de-AT" dirty="0" smtClean="0"/>
              <a:t>Evolution </a:t>
            </a:r>
            <a:r>
              <a:rPr lang="de-AT" dirty="0" err="1" smtClean="0"/>
              <a:t>equation</a:t>
            </a:r>
            <a:r>
              <a:rPr lang="de-AT" dirty="0" smtClean="0"/>
              <a:t>:</a:t>
            </a:r>
          </a:p>
          <a:p>
            <a:pPr lvl="1"/>
            <a:endParaRPr lang="de-AT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98147" y="3462781"/>
                <a:ext cx="9050419" cy="1077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l-G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𝑉𝑎</m:t>
                          </m:r>
                        </m:sub>
                        <m:sup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𝐹𝐿</m:t>
                          </m:r>
                        </m:sup>
                      </m:sSubSup>
                      <m:d>
                        <m:dPr>
                          <m:ctrlPr>
                            <a:rPr lang="de-A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A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de-A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A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de-A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de-A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f>
                        <m:fPr>
                          <m:ctrlP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AT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A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A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A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𝑉𝑎</m:t>
                                      </m:r>
                                      <m:r>
                                        <a:rPr lang="de-A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A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AT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de-AT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de-AT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AT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AT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AT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𝐹𝐿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AT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de-AT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de-AT" sz="2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AT" sz="2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AT" sz="2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AT" sz="2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2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AT" sz="2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7" y="3462781"/>
                <a:ext cx="9050419" cy="10770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62897" y="5035450"/>
                <a:ext cx="5223674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de-AT" sz="2000" dirty="0" smtClean="0">
                    <a:solidFill>
                      <a:schemeClr val="tx1"/>
                    </a:solidFill>
                  </a:rPr>
                  <a:t> - </a:t>
                </a:r>
                <a:r>
                  <a:rPr lang="de-AT" sz="2000" dirty="0" err="1" smtClean="0">
                    <a:solidFill>
                      <a:schemeClr val="tx1"/>
                    </a:solidFill>
                  </a:rPr>
                  <a:t>Effective</a:t>
                </a:r>
                <a:r>
                  <a:rPr lang="de-AT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sz="2000" dirty="0" err="1" smtClean="0">
                    <a:solidFill>
                      <a:schemeClr val="tx1"/>
                    </a:solidFill>
                  </a:rPr>
                  <a:t>loop</a:t>
                </a:r>
                <a:r>
                  <a:rPr lang="de-AT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sz="2000" dirty="0" err="1" smtClean="0">
                    <a:solidFill>
                      <a:schemeClr val="tx1"/>
                    </a:solidFill>
                  </a:rPr>
                  <a:t>energy</a:t>
                </a:r>
                <a:endParaRPr lang="de-AT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</m:t>
                        </m:r>
                      </m:sub>
                    </m:sSub>
                  </m:oMath>
                </a14:m>
                <a:r>
                  <a:rPr lang="de-AT" sz="2000" dirty="0" smtClean="0">
                    <a:solidFill>
                      <a:schemeClr val="tx1"/>
                    </a:solidFill>
                  </a:rPr>
                  <a:t> - Frank </a:t>
                </a:r>
                <a:r>
                  <a:rPr lang="de-AT" sz="2000" dirty="0" err="1" smtClean="0">
                    <a:solidFill>
                      <a:schemeClr val="tx1"/>
                    </a:solidFill>
                  </a:rPr>
                  <a:t>loop</a:t>
                </a:r>
                <a:r>
                  <a:rPr lang="de-AT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sz="2000" dirty="0" err="1" smtClean="0">
                    <a:solidFill>
                      <a:schemeClr val="tx1"/>
                    </a:solidFill>
                  </a:rPr>
                  <a:t>radius</a:t>
                </a:r>
                <a:r>
                  <a:rPr lang="de-AT" sz="2000" dirty="0" smtClean="0">
                    <a:solidFill>
                      <a:schemeClr val="tx1"/>
                    </a:solidFill>
                  </a:rPr>
                  <a:t> (</a:t>
                </a:r>
                <a:r>
                  <a:rPr lang="de-AT" sz="2000" dirty="0" err="1" smtClean="0">
                    <a:solidFill>
                      <a:schemeClr val="tx1"/>
                    </a:solidFill>
                  </a:rPr>
                  <a:t>defined</a:t>
                </a:r>
                <a:r>
                  <a:rPr lang="de-AT" sz="2000" dirty="0" smtClean="0">
                    <a:solidFill>
                      <a:schemeClr val="tx1"/>
                    </a:solidFill>
                  </a:rPr>
                  <a:t> in </a:t>
                </a:r>
                <a:r>
                  <a:rPr lang="de-AT" sz="2000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AT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sz="2000" dirty="0" err="1" smtClean="0">
                    <a:solidFill>
                      <a:schemeClr val="tx1"/>
                    </a:solidFill>
                  </a:rPr>
                  <a:t>console</a:t>
                </a:r>
                <a:r>
                  <a:rPr lang="de-AT" sz="20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</m:t>
                        </m:r>
                      </m:sub>
                    </m:sSub>
                  </m:oMath>
                </a14:m>
                <a:r>
                  <a:rPr lang="de-AT" sz="2000" dirty="0" smtClean="0">
                    <a:solidFill>
                      <a:schemeClr val="tx1"/>
                    </a:solidFill>
                  </a:rPr>
                  <a:t> - Frank </a:t>
                </a:r>
                <a:r>
                  <a:rPr lang="de-AT" sz="2000" dirty="0" err="1" smtClean="0">
                    <a:solidFill>
                      <a:schemeClr val="tx1"/>
                    </a:solidFill>
                  </a:rPr>
                  <a:t>loop</a:t>
                </a:r>
                <a:r>
                  <a:rPr lang="de-AT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sz="2000" dirty="0" err="1" smtClean="0">
                    <a:solidFill>
                      <a:schemeClr val="tx1"/>
                    </a:solidFill>
                  </a:rPr>
                  <a:t>density</a:t>
                </a:r>
                <a:r>
                  <a:rPr lang="de-AT" sz="2000" dirty="0" smtClean="0">
                    <a:solidFill>
                      <a:schemeClr val="tx1"/>
                    </a:solidFill>
                  </a:rPr>
                  <a:t> (</a:t>
                </a:r>
                <a:r>
                  <a:rPr lang="de-AT" sz="2000" dirty="0" err="1" smtClean="0">
                    <a:solidFill>
                      <a:schemeClr val="tx1"/>
                    </a:solidFill>
                  </a:rPr>
                  <a:t>defined</a:t>
                </a:r>
                <a:r>
                  <a:rPr lang="de-AT" sz="2000" dirty="0" smtClean="0">
                    <a:solidFill>
                      <a:schemeClr val="tx1"/>
                    </a:solidFill>
                  </a:rPr>
                  <a:t> in </a:t>
                </a:r>
                <a:r>
                  <a:rPr lang="de-AT" sz="2000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AT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sz="2000" dirty="0" err="1" smtClean="0">
                    <a:solidFill>
                      <a:schemeClr val="tx1"/>
                    </a:solidFill>
                  </a:rPr>
                  <a:t>console</a:t>
                </a:r>
                <a:r>
                  <a:rPr lang="de-AT" sz="2000" dirty="0" smtClean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97" y="5035450"/>
                <a:ext cx="5223674" cy="1477328"/>
              </a:xfrm>
              <a:prstGeom prst="rect">
                <a:avLst/>
              </a:prstGeom>
              <a:blipFill rotWithShape="0">
                <a:blip r:embed="rId3"/>
                <a:stretch>
                  <a:fillRect r="-467" b="-330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9423869" y="4026374"/>
                <a:ext cx="2753208" cy="673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AT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de-A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𝑗𝑜𝑔</m:t>
                                  </m:r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𝐹𝐿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3869" y="4026374"/>
                <a:ext cx="2753208" cy="6732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6449961" y="5035450"/>
                <a:ext cx="5439694" cy="1822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de-AT" sz="2000" dirty="0"/>
                  <a:t> - </a:t>
                </a:r>
                <a:r>
                  <a:rPr lang="de-AT" sz="2000" dirty="0" err="1"/>
                  <a:t>Jog</a:t>
                </a:r>
                <a:r>
                  <a:rPr lang="de-AT" sz="2000" dirty="0"/>
                  <a:t> </a:t>
                </a:r>
                <a:r>
                  <a:rPr lang="de-AT" sz="2000" dirty="0" err="1"/>
                  <a:t>spacing</a:t>
                </a:r>
                <a:r>
                  <a:rPr lang="de-AT" sz="2000" dirty="0"/>
                  <a:t> on Frank </a:t>
                </a:r>
                <a:r>
                  <a:rPr lang="de-AT" sz="2000" dirty="0" err="1"/>
                  <a:t>loops</a:t>
                </a:r>
                <a:r>
                  <a:rPr lang="de-AT" sz="2000" dirty="0"/>
                  <a:t> (</a:t>
                </a:r>
                <a:r>
                  <a:rPr lang="de-AT" sz="2000" dirty="0" err="1"/>
                  <a:t>number</a:t>
                </a:r>
                <a:r>
                  <a:rPr lang="de-AT" sz="2000" dirty="0"/>
                  <a:t> </a:t>
                </a:r>
                <a:r>
                  <a:rPr lang="de-AT" sz="2000" dirty="0" err="1"/>
                  <a:t>of</a:t>
                </a:r>
                <a:r>
                  <a:rPr lang="de-AT" sz="2000" dirty="0"/>
                  <a:t> </a:t>
                </a:r>
                <a:r>
                  <a:rPr lang="de-AT" sz="2000" dirty="0" err="1"/>
                  <a:t>atoms</a:t>
                </a:r>
                <a:r>
                  <a:rPr lang="de-AT" sz="20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𝑗𝑜𝑔</m:t>
                        </m:r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𝐹𝐿</m:t>
                        </m:r>
                      </m:sub>
                    </m:sSub>
                  </m:oMath>
                </a14:m>
                <a:r>
                  <a:rPr lang="de-AT" sz="2000" dirty="0"/>
                  <a:t> - </a:t>
                </a:r>
                <a:r>
                  <a:rPr lang="de-AT" sz="2000" dirty="0" err="1"/>
                  <a:t>Jog</a:t>
                </a:r>
                <a:r>
                  <a:rPr lang="de-AT" sz="2000" dirty="0"/>
                  <a:t> </a:t>
                </a:r>
                <a:r>
                  <a:rPr lang="de-AT" sz="2000" dirty="0" err="1"/>
                  <a:t>fraction</a:t>
                </a:r>
                <a:r>
                  <a:rPr lang="de-AT" sz="2000" dirty="0"/>
                  <a:t> on Frank </a:t>
                </a:r>
                <a:r>
                  <a:rPr lang="de-AT" sz="2000" dirty="0" err="1"/>
                  <a:t>loops</a:t>
                </a:r>
                <a:endParaRPr lang="de-AT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AT" sz="2000" dirty="0"/>
                  <a:t> - Boltzmann </a:t>
                </a:r>
                <a:r>
                  <a:rPr lang="de-AT" sz="2000" dirty="0" err="1"/>
                  <a:t>constant</a:t>
                </a:r>
                <a:endParaRPr lang="de-AT" sz="2000" dirty="0"/>
              </a:p>
              <a:p>
                <a:endParaRPr lang="de-AT" sz="20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961" y="5035450"/>
                <a:ext cx="5439694" cy="1822550"/>
              </a:xfrm>
              <a:prstGeom prst="rect">
                <a:avLst/>
              </a:prstGeom>
              <a:blipFill rotWithShape="0">
                <a:blip r:embed="rId5"/>
                <a:stretch>
                  <a:fillRect r="-44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1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How does it evolve?</a:t>
            </a: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FSAK: Generation/</a:t>
            </a:r>
            <a:r>
              <a:rPr lang="de-AT" dirty="0" err="1" smtClean="0"/>
              <a:t>anihilation</a:t>
            </a:r>
            <a:r>
              <a:rPr lang="de-AT" dirty="0" smtClean="0"/>
              <a:t> on Frank </a:t>
            </a:r>
            <a:r>
              <a:rPr lang="de-AT" dirty="0" err="1" smtClean="0"/>
              <a:t>loops</a:t>
            </a:r>
            <a:r>
              <a:rPr lang="de-AT" dirty="0" smtClean="0"/>
              <a:t> (test-phase?)</a:t>
            </a:r>
          </a:p>
          <a:p>
            <a:endParaRPr lang="de-AT" dirty="0" smtClean="0"/>
          </a:p>
          <a:p>
            <a:r>
              <a:rPr lang="de-AT" dirty="0" smtClean="0"/>
              <a:t>Evolution </a:t>
            </a:r>
            <a:r>
              <a:rPr lang="de-AT" dirty="0" err="1" smtClean="0"/>
              <a:t>equation</a:t>
            </a:r>
            <a:r>
              <a:rPr lang="de-AT" dirty="0" smtClean="0"/>
              <a:t>:</a:t>
            </a:r>
          </a:p>
          <a:p>
            <a:pPr lvl="1"/>
            <a:endParaRPr lang="de-AT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0" y="3651941"/>
                <a:ext cx="5318716" cy="1618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𝑉𝑎</m:t>
                          </m:r>
                        </m:sub>
                        <m:sup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𝐹𝐿</m:t>
                          </m:r>
                        </m:sup>
                      </m:sSubSup>
                      <m:d>
                        <m:dPr>
                          <m:ctrlPr>
                            <a:rPr lang="de-A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de-AT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AT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de-AT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de-AT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f>
                        <m:f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AT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AT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A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A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𝑉𝑎</m:t>
                                      </m:r>
                                      <m:r>
                                        <a:rPr lang="de-A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A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AT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de-AT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de-AT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AT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AT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AT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𝐹𝐿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AT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de-AT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de-AT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AT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AT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AT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AT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1941"/>
                <a:ext cx="5318716" cy="16183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 descr="fl_v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16" y="1908175"/>
            <a:ext cx="6678612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3932903" y="4390860"/>
            <a:ext cx="304800" cy="40427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7546258" y="3805083"/>
            <a:ext cx="4036142" cy="27530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1887795" y="5590745"/>
            <a:ext cx="875070" cy="44368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769804" y="5511020"/>
                <a:ext cx="2753208" cy="507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AT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A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</a:rPr>
                                    <m:t>𝑗𝑜𝑔</m:t>
                                  </m:r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</a:rPr>
                                    <m:t>𝐹𝐿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AT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04" y="5511020"/>
                <a:ext cx="2753208" cy="5073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9"/>
          <p:cNvSpPr/>
          <p:nvPr/>
        </p:nvSpPr>
        <p:spPr>
          <a:xfrm>
            <a:off x="9564329" y="4318869"/>
            <a:ext cx="2018071" cy="27412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1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mtClean="0"/>
              <a:t>What is it all about?</a:t>
            </a: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/>
              <a:t>Real materials are not perfect crystals...</a:t>
            </a:r>
          </a:p>
          <a:p>
            <a:pPr lvl="1" eaLnBrk="1" hangingPunct="1"/>
            <a:endParaRPr lang="de-AT"/>
          </a:p>
          <a:p>
            <a:pPr eaLnBrk="1" hangingPunct="1"/>
            <a:endParaRPr lang="de-AT"/>
          </a:p>
        </p:txBody>
      </p:sp>
      <p:pic>
        <p:nvPicPr>
          <p:cNvPr id="17420" name="Picture 12" descr="defekte_alte_uebersi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2357438"/>
            <a:ext cx="63627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1" name="Textfeld 5"/>
          <p:cNvSpPr txBox="1">
            <a:spLocks noChangeArrowheads="1"/>
          </p:cNvSpPr>
          <p:nvPr/>
        </p:nvSpPr>
        <p:spPr bwMode="auto">
          <a:xfrm>
            <a:off x="3535363" y="6338888"/>
            <a:ext cx="4470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sz="1200"/>
              <a:t>http://www.tf.uni-kiel.de/matwis/amat/def_en/overview_main.html</a:t>
            </a:r>
          </a:p>
        </p:txBody>
      </p:sp>
      <p:sp>
        <p:nvSpPr>
          <p:cNvPr id="2" name="Ellipse 1"/>
          <p:cNvSpPr/>
          <p:nvPr/>
        </p:nvSpPr>
        <p:spPr>
          <a:xfrm>
            <a:off x="5308600" y="3513667"/>
            <a:ext cx="660400" cy="635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06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mtClean="0"/>
              <a:t>How does it evolve?</a:t>
            </a:r>
          </a:p>
        </p:txBody>
      </p:sp>
      <p:sp>
        <p:nvSpPr>
          <p:cNvPr id="29699" name="Inhaltsplatzhalt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de-AT" dirty="0" err="1" smtClean="0"/>
              <a:t>Vacancy</a:t>
            </a:r>
            <a:r>
              <a:rPr lang="de-AT" dirty="0" smtClean="0"/>
              <a:t> </a:t>
            </a:r>
            <a:r>
              <a:rPr lang="de-AT" dirty="0" err="1" smtClean="0"/>
              <a:t>generation</a:t>
            </a:r>
            <a:r>
              <a:rPr lang="de-AT" dirty="0" smtClean="0"/>
              <a:t> </a:t>
            </a:r>
            <a:r>
              <a:rPr lang="de-AT" dirty="0" err="1" smtClean="0"/>
              <a:t>during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deformation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Evolution </a:t>
            </a:r>
            <a:r>
              <a:rPr lang="de-AT" dirty="0" err="1" smtClean="0"/>
              <a:t>equation</a:t>
            </a:r>
            <a:r>
              <a:rPr lang="de-AT" dirty="0"/>
              <a:t>:</a:t>
            </a:r>
            <a:endParaRPr lang="de-AT" dirty="0" smtClean="0"/>
          </a:p>
          <a:p>
            <a:pPr lvl="1"/>
            <a:endParaRPr lang="de-AT" dirty="0" smtClean="0"/>
          </a:p>
        </p:txBody>
      </p:sp>
      <p:pic>
        <p:nvPicPr>
          <p:cNvPr id="29702" name="Picture 6" descr="defor_v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50" y="5030729"/>
            <a:ext cx="27051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493642" y="3609225"/>
                <a:ext cx="8066970" cy="1069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l-G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𝑉𝑎</m:t>
                          </m:r>
                        </m:sub>
                        <m:sup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𝑑𝑒𝑓</m:t>
                          </m:r>
                        </m:sup>
                      </m:sSubSup>
                      <m:d>
                        <m:dPr>
                          <m:ctrlPr>
                            <a:rPr lang="de-A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A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de-AT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̇"/>
                          <m:ctrlPr>
                            <a:rPr lang="de-AT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AT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l-G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AT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  <m:sSup>
                                    <m:sSupPr>
                                      <m:ctrlPr>
                                        <a:rPr lang="de-AT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AT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de-AT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AT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de-AT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de-A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A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de-A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𝜐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de-AT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de-AT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de-A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  <m:r>
                            <a:rPr lang="de-A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AT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ad>
                            <m:radPr>
                              <m:degHide m:val="on"/>
                              <m:ctrlPr>
                                <a:rPr lang="de-AT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AT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42" y="3609225"/>
                <a:ext cx="8066970" cy="10691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9324008" y="4061233"/>
                <a:ext cx="2158027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e-AT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AT" sz="2000" dirty="0" smtClean="0"/>
                  <a:t> – Constant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e-AT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AT" sz="2000" dirty="0" smtClean="0"/>
                  <a:t> – Taylor </a:t>
                </a:r>
                <a:r>
                  <a:rPr lang="de-AT" sz="2000" dirty="0" err="1" smtClean="0"/>
                  <a:t>factor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e-AT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de-AT" sz="2000" dirty="0" smtClean="0"/>
                  <a:t> – </a:t>
                </a:r>
                <a:r>
                  <a:rPr lang="de-AT" sz="2000" dirty="0" err="1" smtClean="0"/>
                  <a:t>Shear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modulus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de-AT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AT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acc>
                  </m:oMath>
                </a14:m>
                <a:r>
                  <a:rPr lang="de-AT" sz="2000" dirty="0" smtClean="0"/>
                  <a:t> - </a:t>
                </a:r>
                <a:r>
                  <a:rPr lang="de-AT" sz="2000" dirty="0" err="1" smtClean="0"/>
                  <a:t>Strain</a:t>
                </a:r>
                <a:r>
                  <a:rPr lang="de-AT" sz="2000" dirty="0" smtClean="0"/>
                  <a:t> rate</a:t>
                </a: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008" y="4061233"/>
                <a:ext cx="2158027" cy="1938992"/>
              </a:xfrm>
              <a:prstGeom prst="rect">
                <a:avLst/>
              </a:prstGeom>
              <a:blipFill rotWithShape="0">
                <a:blip r:embed="rId4"/>
                <a:stretch>
                  <a:fillRect r="-2260" b="-220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709965" y="5459940"/>
                <a:ext cx="1702453" cy="477695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AT" sz="2000" i="1">
                              <a:latin typeface="Cambria Math" panose="02040503050406030204" pitchFamily="18" charset="0"/>
                            </a:rPr>
                            <m:t>𝑉𝑎</m:t>
                          </m:r>
                          <m:r>
                            <a:rPr lang="de-AT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AT" sz="20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e-AT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AT" sz="2000" i="1"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  <m:sup>
                          <m:r>
                            <a:rPr lang="de-AT" sz="2000" i="1">
                              <a:latin typeface="Cambria Math" panose="02040503050406030204" pitchFamily="18" charset="0"/>
                            </a:rPr>
                            <m:t>𝑑𝑒𝑓</m:t>
                          </m:r>
                        </m:sup>
                      </m:sSubSup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65" y="5459940"/>
                <a:ext cx="1702453" cy="4776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/>
          <p:cNvSpPr/>
          <p:nvPr/>
        </p:nvSpPr>
        <p:spPr>
          <a:xfrm>
            <a:off x="4159156" y="5490000"/>
            <a:ext cx="735941" cy="14139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2412418" y="5560699"/>
            <a:ext cx="1486332" cy="1446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0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mtClean="0"/>
              <a:t>How does it evolve?</a:t>
            </a:r>
          </a:p>
        </p:txBody>
      </p:sp>
      <p:sp>
        <p:nvSpPr>
          <p:cNvPr id="29699" name="Inhaltsplatzhalt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de-AT" dirty="0" err="1" smtClean="0"/>
              <a:t>Vacancy</a:t>
            </a:r>
            <a:r>
              <a:rPr lang="de-AT" dirty="0" smtClean="0"/>
              <a:t> </a:t>
            </a:r>
            <a:r>
              <a:rPr lang="de-AT" dirty="0" err="1" smtClean="0"/>
              <a:t>generation</a:t>
            </a:r>
            <a:r>
              <a:rPr lang="de-AT" dirty="0" smtClean="0"/>
              <a:t> </a:t>
            </a:r>
            <a:r>
              <a:rPr lang="de-AT" dirty="0" err="1" smtClean="0"/>
              <a:t>during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deformation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Evolution </a:t>
            </a:r>
            <a:r>
              <a:rPr lang="de-AT" dirty="0" err="1" smtClean="0"/>
              <a:t>equation</a:t>
            </a:r>
            <a:endParaRPr lang="de-AT" dirty="0" smtClean="0"/>
          </a:p>
          <a:p>
            <a:pPr lvl="1"/>
            <a:endParaRPr lang="de-AT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329779" y="4417860"/>
                <a:ext cx="5766221" cy="790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𝑉𝑎</m:t>
                          </m:r>
                        </m:sub>
                        <m:sup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𝐷𝑒𝑓</m:t>
                          </m:r>
                        </m:sup>
                      </m:sSubSup>
                      <m:d>
                        <m:dPr>
                          <m:ctrlPr>
                            <a:rPr lang="de-A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de-AT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̇"/>
                          <m:ctrlPr>
                            <a:rPr lang="de-AT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AT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AT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  <m:sSup>
                                    <m:sSupPr>
                                      <m:ctrlPr>
                                        <a:rPr lang="de-AT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AT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de-AT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AT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de-AT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de-A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A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de-A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𝜐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de-AT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de-AT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de-A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AT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ad>
                            <m:radPr>
                              <m:degHide m:val="on"/>
                              <m:ctrlPr>
                                <a:rPr lang="de-AT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AT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79" y="4417860"/>
                <a:ext cx="5766221" cy="7900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fl_v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44" y="2390201"/>
            <a:ext cx="5899355" cy="42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1927122" y="4610736"/>
            <a:ext cx="206477" cy="40427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9964993" y="5772691"/>
            <a:ext cx="1897228" cy="26431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30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Why does it take so long to evolve?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923948"/>
            <a:ext cx="10515600" cy="4351338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AT" dirty="0" smtClean="0"/>
              <a:t>The </a:t>
            </a:r>
            <a:r>
              <a:rPr lang="de-AT" dirty="0" err="1" smtClean="0"/>
              <a:t>idea</a:t>
            </a:r>
            <a:r>
              <a:rPr lang="de-AT" dirty="0" smtClean="0"/>
              <a:t>: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AT" dirty="0"/>
              <a:t> </a:t>
            </a:r>
            <a:r>
              <a:rPr lang="de-AT" dirty="0" err="1"/>
              <a:t>Some</a:t>
            </a:r>
            <a:r>
              <a:rPr lang="de-AT" dirty="0"/>
              <a:t> </a:t>
            </a:r>
            <a:r>
              <a:rPr lang="de-AT" dirty="0" err="1"/>
              <a:t>vacancies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trapped</a:t>
            </a:r>
            <a:r>
              <a:rPr lang="de-AT" dirty="0"/>
              <a:t> </a:t>
            </a:r>
            <a:r>
              <a:rPr lang="de-AT" dirty="0" smtClean="0"/>
              <a:t>in </a:t>
            </a:r>
            <a:r>
              <a:rPr lang="de-AT" dirty="0" err="1" smtClean="0"/>
              <a:t>the</a:t>
            </a:r>
            <a:r>
              <a:rPr lang="de-AT" dirty="0" smtClean="0"/>
              <a:t> material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/>
              <a:t>do not </a:t>
            </a:r>
            <a:r>
              <a:rPr lang="de-AT" dirty="0" err="1"/>
              <a:t>proceed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sinks</a:t>
            </a:r>
            <a:r>
              <a:rPr lang="de-AT" dirty="0"/>
              <a:t>.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AT" dirty="0"/>
              <a:t>Equilibrium </a:t>
            </a:r>
            <a:r>
              <a:rPr lang="de-AT" dirty="0" err="1"/>
              <a:t>between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trapped</a:t>
            </a:r>
            <a:r>
              <a:rPr lang="de-AT" dirty="0"/>
              <a:t> an </a:t>
            </a:r>
            <a:r>
              <a:rPr lang="de-AT" dirty="0" smtClean="0"/>
              <a:t>„</a:t>
            </a:r>
            <a:r>
              <a:rPr lang="de-AT" dirty="0" err="1" smtClean="0"/>
              <a:t>free-to-move</a:t>
            </a:r>
            <a:r>
              <a:rPr lang="de-AT" dirty="0" smtClean="0"/>
              <a:t>“ </a:t>
            </a:r>
            <a:r>
              <a:rPr lang="de-AT" dirty="0" err="1"/>
              <a:t>vacancies</a:t>
            </a:r>
            <a:endParaRPr lang="de-AT" dirty="0"/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AT" dirty="0" err="1" smtClean="0"/>
              <a:t>Needed</a:t>
            </a:r>
            <a:r>
              <a:rPr lang="de-AT" dirty="0" smtClean="0"/>
              <a:t>: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AT" dirty="0" smtClean="0"/>
              <a:t>The </a:t>
            </a:r>
            <a:r>
              <a:rPr lang="de-AT" dirty="0" err="1" smtClean="0"/>
              <a:t>amount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traps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AT" dirty="0" smtClean="0"/>
              <a:t>The </a:t>
            </a:r>
            <a:r>
              <a:rPr lang="de-AT" dirty="0" err="1" smtClean="0"/>
              <a:t>trapping</a:t>
            </a:r>
            <a:r>
              <a:rPr lang="de-AT" dirty="0" smtClean="0"/>
              <a:t> </a:t>
            </a:r>
            <a:r>
              <a:rPr lang="de-AT" dirty="0" err="1" smtClean="0"/>
              <a:t>strength</a:t>
            </a:r>
            <a:endParaRPr lang="de-AT" dirty="0" smtClean="0"/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AT" dirty="0" smtClean="0"/>
              <a:t>Relation </a:t>
            </a:r>
            <a:r>
              <a:rPr lang="de-AT" dirty="0" err="1" smtClean="0"/>
              <a:t>between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amounts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trapped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free</a:t>
            </a:r>
            <a:r>
              <a:rPr lang="de-AT" dirty="0" smtClean="0"/>
              <a:t> </a:t>
            </a:r>
            <a:r>
              <a:rPr lang="de-AT" dirty="0" err="1" smtClean="0"/>
              <a:t>vacancies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8548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mtClean="0"/>
              <a:t>Why does it take so long to evolve?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43233" y="1857375"/>
            <a:ext cx="4313903" cy="4351338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AT" dirty="0" err="1" smtClean="0"/>
              <a:t>Possible</a:t>
            </a:r>
            <a:r>
              <a:rPr lang="de-AT" dirty="0" smtClean="0"/>
              <a:t> traps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AT" dirty="0" err="1" smtClean="0"/>
              <a:t>Solute</a:t>
            </a:r>
            <a:r>
              <a:rPr lang="de-AT" dirty="0" smtClean="0"/>
              <a:t> </a:t>
            </a:r>
            <a:r>
              <a:rPr lang="de-AT" dirty="0" err="1" smtClean="0"/>
              <a:t>atoms</a:t>
            </a:r>
            <a:endParaRPr lang="de-AT" dirty="0" smtClean="0"/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AT" dirty="0" err="1" smtClean="0"/>
              <a:t>Dislocations</a:t>
            </a:r>
            <a:endParaRPr lang="de-AT" dirty="0" smtClean="0"/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AT" dirty="0" err="1" smtClean="0"/>
              <a:t>Grain</a:t>
            </a:r>
            <a:r>
              <a:rPr lang="de-AT" dirty="0" smtClean="0"/>
              <a:t>- &amp; </a:t>
            </a:r>
            <a:r>
              <a:rPr lang="de-AT" dirty="0" err="1" smtClean="0"/>
              <a:t>subgrain</a:t>
            </a:r>
            <a:r>
              <a:rPr lang="de-AT" dirty="0" smtClean="0"/>
              <a:t> </a:t>
            </a:r>
            <a:r>
              <a:rPr lang="de-AT" dirty="0" err="1" smtClean="0"/>
              <a:t>boundaries</a:t>
            </a:r>
            <a:endParaRPr lang="de-AT" dirty="0" smtClean="0"/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AT" dirty="0" err="1" smtClean="0"/>
              <a:t>Precipitate</a:t>
            </a:r>
            <a:r>
              <a:rPr lang="de-AT" dirty="0" smtClean="0"/>
              <a:t> </a:t>
            </a:r>
            <a:r>
              <a:rPr lang="de-AT" dirty="0" err="1"/>
              <a:t>surface</a:t>
            </a:r>
            <a:endParaRPr lang="de-AT" dirty="0"/>
          </a:p>
          <a:p>
            <a:pPr marL="457200" lvl="1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de-AT" dirty="0" smtClean="0"/>
          </a:p>
        </p:txBody>
      </p:sp>
      <p:pic>
        <p:nvPicPr>
          <p:cNvPr id="30724" name="Picture 4" descr="choose_tr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1857375"/>
            <a:ext cx="6669088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9026012" y="2745928"/>
            <a:ext cx="943898" cy="131479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09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mtClean="0"/>
              <a:t>Why does it take so long to evolve?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43233" y="1857375"/>
            <a:ext cx="4313903" cy="4351338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AT" dirty="0" err="1" smtClean="0"/>
              <a:t>Possible</a:t>
            </a:r>
            <a:r>
              <a:rPr lang="de-AT" dirty="0" smtClean="0"/>
              <a:t> traps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endParaRPr lang="de-AT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43233" y="2790973"/>
              <a:ext cx="6030453" cy="29372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3916"/>
                    <a:gridCol w="3506537"/>
                  </a:tblGrid>
                  <a:tr h="4331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 smtClean="0"/>
                            <a:t>Trapping</a:t>
                          </a:r>
                          <a:r>
                            <a:rPr lang="de-AT" dirty="0" smtClean="0"/>
                            <a:t> </a:t>
                          </a:r>
                          <a:r>
                            <a:rPr lang="de-AT" dirty="0" err="1" smtClean="0"/>
                            <a:t>site</a:t>
                          </a:r>
                          <a:endParaRPr lang="de-A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 smtClean="0"/>
                            <a:t>Fraction</a:t>
                          </a:r>
                          <a:r>
                            <a:rPr lang="de-AT" dirty="0" smtClean="0"/>
                            <a:t> </a:t>
                          </a:r>
                          <a:r>
                            <a:rPr lang="de-AT" dirty="0" err="1" smtClean="0"/>
                            <a:t>of</a:t>
                          </a:r>
                          <a:r>
                            <a:rPr lang="de-AT" dirty="0" smtClean="0"/>
                            <a:t> </a:t>
                          </a:r>
                          <a:r>
                            <a:rPr lang="de-AT" dirty="0" err="1" smtClean="0"/>
                            <a:t>trapping</a:t>
                          </a:r>
                          <a:r>
                            <a:rPr lang="de-AT" dirty="0" smtClean="0"/>
                            <a:t> </a:t>
                          </a:r>
                          <a:r>
                            <a:rPr lang="de-AT" dirty="0" err="1" smtClean="0"/>
                            <a:t>sites</a:t>
                          </a:r>
                          <a:endParaRPr lang="de-AT" dirty="0"/>
                        </a:p>
                      </a:txBody>
                      <a:tcPr/>
                    </a:tc>
                  </a:tr>
                  <a:tr h="4331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 smtClean="0"/>
                            <a:t>Solute</a:t>
                          </a:r>
                          <a:r>
                            <a:rPr lang="de-AT" dirty="0" smtClean="0"/>
                            <a:t> </a:t>
                          </a:r>
                          <a:r>
                            <a:rPr lang="de-AT" dirty="0" err="1" smtClean="0"/>
                            <a:t>atoms</a:t>
                          </a:r>
                          <a:endParaRPr lang="de-A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A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AT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AT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AT" dirty="0"/>
                        </a:p>
                      </a:txBody>
                      <a:tcPr/>
                    </a:tc>
                  </a:tr>
                  <a:tr h="38370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dirty="0" err="1" smtClean="0"/>
                            <a:t>Dislocations</a:t>
                          </a:r>
                          <a:endParaRPr lang="de-AT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bSup>
                                  <m:sSubSupPr>
                                    <m:ctrlPr>
                                      <a:rPr lang="de-A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A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de-A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𝑑𝑐</m:t>
                                    </m:r>
                                  </m:sub>
                                  <m:sup>
                                    <m:r>
                                      <a:rPr lang="de-A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de-AT" dirty="0"/>
                        </a:p>
                      </a:txBody>
                      <a:tcPr/>
                    </a:tc>
                  </a:tr>
                  <a:tr h="4331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 smtClean="0"/>
                            <a:t>Grain</a:t>
                          </a:r>
                          <a:r>
                            <a:rPr lang="de-AT" dirty="0" smtClean="0"/>
                            <a:t> </a:t>
                          </a:r>
                          <a:r>
                            <a:rPr lang="de-AT" dirty="0" err="1" smtClean="0"/>
                            <a:t>boundary</a:t>
                          </a:r>
                          <a:endParaRPr lang="de-A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de-A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A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AT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de-AT" b="0" i="1" smtClean="0">
                                            <a:latin typeface="Cambria Math" panose="02040503050406030204" pitchFamily="18" charset="0"/>
                                          </a:rPr>
                                          <m:t>𝐺𝐵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e-A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AT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de-AT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de-AT" dirty="0"/>
                        </a:p>
                      </a:txBody>
                      <a:tcPr/>
                    </a:tc>
                  </a:tr>
                  <a:tr h="4331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 smtClean="0"/>
                            <a:t>Subgrain</a:t>
                          </a:r>
                          <a:r>
                            <a:rPr lang="de-AT" dirty="0" smtClean="0"/>
                            <a:t> </a:t>
                          </a:r>
                          <a:r>
                            <a:rPr lang="de-AT" dirty="0" err="1" smtClean="0"/>
                            <a:t>boundary</a:t>
                          </a:r>
                          <a:endParaRPr lang="de-A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de-A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A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AT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de-AT" b="0" i="1" smtClean="0">
                                            <a:latin typeface="Cambria Math" panose="02040503050406030204" pitchFamily="18" charset="0"/>
                                          </a:rPr>
                                          <m:t>𝑆𝐺𝐵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e-A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AT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de-AT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de-AT" dirty="0"/>
                        </a:p>
                      </a:txBody>
                      <a:tcPr/>
                    </a:tc>
                  </a:tr>
                  <a:tr h="43318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dirty="0" err="1" smtClean="0"/>
                            <a:t>Precipitate</a:t>
                          </a:r>
                          <a:r>
                            <a:rPr lang="de-AT" baseline="0" dirty="0" smtClean="0"/>
                            <a:t> </a:t>
                          </a:r>
                          <a:r>
                            <a:rPr lang="de-AT" baseline="0" dirty="0" err="1" smtClean="0"/>
                            <a:t>surface</a:t>
                          </a:r>
                          <a:endParaRPr lang="de-AT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bSup>
                                  <m:sSubSupPr>
                                    <m:ctrlPr>
                                      <a:rPr lang="de-A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A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de-A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𝑎𝑡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de-A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A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de-A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bSup>
                                <m:d>
                                  <m:dPr>
                                    <m:ctrlPr>
                                      <a:rPr lang="de-A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de-A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de-A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de-A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𝑙𝑎𝑠𝑠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de-AT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AT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de-AT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de-AT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de-AT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de-AT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  <m:sup>
                                            <m:r>
                                              <a:rPr lang="de-AT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e>
                                </m:d>
                              </m:oMath>
                            </m:oMathPara>
                          </a14:m>
                          <a:endParaRPr lang="de-A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43233" y="2790973"/>
              <a:ext cx="6030453" cy="29372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3916"/>
                    <a:gridCol w="3506537"/>
                  </a:tblGrid>
                  <a:tr h="4331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 smtClean="0"/>
                            <a:t>Trapping</a:t>
                          </a:r>
                          <a:r>
                            <a:rPr lang="de-AT" dirty="0" smtClean="0"/>
                            <a:t> </a:t>
                          </a:r>
                          <a:r>
                            <a:rPr lang="de-AT" dirty="0" err="1" smtClean="0"/>
                            <a:t>site</a:t>
                          </a:r>
                          <a:endParaRPr lang="de-A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 smtClean="0"/>
                            <a:t>Fraction</a:t>
                          </a:r>
                          <a:r>
                            <a:rPr lang="de-AT" dirty="0" smtClean="0"/>
                            <a:t> </a:t>
                          </a:r>
                          <a:r>
                            <a:rPr lang="de-AT" dirty="0" err="1" smtClean="0"/>
                            <a:t>of</a:t>
                          </a:r>
                          <a:r>
                            <a:rPr lang="de-AT" dirty="0" smtClean="0"/>
                            <a:t> </a:t>
                          </a:r>
                          <a:r>
                            <a:rPr lang="de-AT" dirty="0" err="1" smtClean="0"/>
                            <a:t>trapping</a:t>
                          </a:r>
                          <a:r>
                            <a:rPr lang="de-AT" dirty="0" smtClean="0"/>
                            <a:t> </a:t>
                          </a:r>
                          <a:r>
                            <a:rPr lang="de-AT" dirty="0" err="1" smtClean="0"/>
                            <a:t>sites</a:t>
                          </a:r>
                          <a:endParaRPr lang="de-AT" dirty="0"/>
                        </a:p>
                      </a:txBody>
                      <a:tcPr/>
                    </a:tc>
                  </a:tr>
                  <a:tr h="4331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 smtClean="0"/>
                            <a:t>Solute</a:t>
                          </a:r>
                          <a:r>
                            <a:rPr lang="de-AT" dirty="0" smtClean="0"/>
                            <a:t> </a:t>
                          </a:r>
                          <a:r>
                            <a:rPr lang="de-AT" dirty="0" err="1" smtClean="0"/>
                            <a:t>atoms</a:t>
                          </a:r>
                          <a:endParaRPr lang="de-A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2049" t="-107042" r="-694" b="-483099"/>
                          </a:stretch>
                        </a:blipFill>
                      </a:tcPr>
                    </a:tc>
                  </a:tr>
                  <a:tr h="38370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dirty="0" err="1" smtClean="0"/>
                            <a:t>Dislocations</a:t>
                          </a:r>
                          <a:endParaRPr lang="de-AT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2049" t="-229688" r="-694" b="-435938"/>
                          </a:stretch>
                        </a:blipFill>
                      </a:tcPr>
                    </a:tc>
                  </a:tr>
                  <a:tr h="4331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 smtClean="0"/>
                            <a:t>Grain</a:t>
                          </a:r>
                          <a:r>
                            <a:rPr lang="de-AT" dirty="0" smtClean="0"/>
                            <a:t> </a:t>
                          </a:r>
                          <a:r>
                            <a:rPr lang="de-AT" dirty="0" err="1" smtClean="0"/>
                            <a:t>boundary</a:t>
                          </a:r>
                          <a:endParaRPr lang="de-A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2049" t="-297183" r="-694" b="-292958"/>
                          </a:stretch>
                        </a:blipFill>
                      </a:tcPr>
                    </a:tc>
                  </a:tr>
                  <a:tr h="4331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 smtClean="0"/>
                            <a:t>Subgrain</a:t>
                          </a:r>
                          <a:r>
                            <a:rPr lang="de-AT" dirty="0" smtClean="0"/>
                            <a:t> </a:t>
                          </a:r>
                          <a:r>
                            <a:rPr lang="de-AT" dirty="0" err="1" smtClean="0"/>
                            <a:t>boundary</a:t>
                          </a:r>
                          <a:endParaRPr lang="de-A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2049" t="-397183" r="-694" b="-192958"/>
                          </a:stretch>
                        </a:blipFill>
                      </a:tcPr>
                    </a:tc>
                  </a:tr>
                  <a:tr h="82080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dirty="0" err="1" smtClean="0"/>
                            <a:t>Precipitate</a:t>
                          </a:r>
                          <a:r>
                            <a:rPr lang="de-AT" baseline="0" dirty="0" smtClean="0"/>
                            <a:t> </a:t>
                          </a:r>
                          <a:r>
                            <a:rPr lang="de-AT" baseline="0" dirty="0" err="1" smtClean="0"/>
                            <a:t>surface</a:t>
                          </a:r>
                          <a:endParaRPr lang="de-AT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2049" t="-261481" r="-694" b="-14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95536" y="2616406"/>
                <a:ext cx="4841775" cy="3811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AT" sz="2000" dirty="0" smtClean="0"/>
                  <a:t> - </a:t>
                </a:r>
                <a:r>
                  <a:rPr lang="de-AT" sz="2000" dirty="0" err="1" smtClean="0"/>
                  <a:t>Number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bulk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sites</a:t>
                </a:r>
                <a:endParaRPr lang="de-AT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𝐺𝐵</m:t>
                        </m:r>
                      </m:sub>
                    </m:sSub>
                  </m:oMath>
                </a14:m>
                <a:r>
                  <a:rPr lang="de-AT" sz="2000" dirty="0" smtClean="0"/>
                  <a:t> - </a:t>
                </a:r>
                <a:r>
                  <a:rPr lang="de-AT" sz="2000" dirty="0" err="1" smtClean="0"/>
                  <a:t>Number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sites</a:t>
                </a:r>
                <a:r>
                  <a:rPr lang="de-AT" sz="2000" dirty="0" smtClean="0"/>
                  <a:t> at </a:t>
                </a:r>
                <a:r>
                  <a:rPr lang="de-AT" sz="2000" dirty="0" err="1" smtClean="0"/>
                  <a:t>grain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boundary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𝑆𝐺𝐵</m:t>
                        </m:r>
                      </m:sub>
                    </m:sSub>
                  </m:oMath>
                </a14:m>
                <a:r>
                  <a:rPr lang="de-AT" sz="2000" dirty="0" smtClean="0"/>
                  <a:t> - </a:t>
                </a:r>
                <a:r>
                  <a:rPr lang="de-AT" sz="2000" dirty="0" err="1" smtClean="0"/>
                  <a:t>Number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sites</a:t>
                </a:r>
                <a:r>
                  <a:rPr lang="de-AT" sz="2000" dirty="0" smtClean="0"/>
                  <a:t> at </a:t>
                </a:r>
                <a:r>
                  <a:rPr lang="de-AT" sz="2000" dirty="0" err="1" smtClean="0"/>
                  <a:t>subgrain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boundary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de-AT" sz="2000" dirty="0" smtClean="0"/>
                  <a:t> - </a:t>
                </a:r>
                <a:r>
                  <a:rPr lang="de-AT" sz="2000" dirty="0" err="1" smtClean="0"/>
                  <a:t>Dislocation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core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radius</a:t>
                </a:r>
                <a:r>
                  <a:rPr lang="de-AT" sz="2000" dirty="0" smtClean="0"/>
                  <a:t> (5*10</a:t>
                </a:r>
                <a:r>
                  <a:rPr lang="de-AT" sz="2000" baseline="30000" dirty="0" smtClean="0"/>
                  <a:t>-19</a:t>
                </a:r>
                <a:r>
                  <a:rPr lang="de-AT" sz="2000" dirty="0" smtClean="0"/>
                  <a:t> m)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sz="2000" dirty="0" smtClean="0"/>
                  <a:t> - </a:t>
                </a:r>
                <a:r>
                  <a:rPr lang="de-AT" sz="2000" dirty="0" err="1" smtClean="0"/>
                  <a:t>mole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fraction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component</a:t>
                </a:r>
                <a:r>
                  <a:rPr lang="de-AT" sz="2000" dirty="0" smtClean="0"/>
                  <a:t> „i“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AT" sz="2000" dirty="0" smtClean="0"/>
                  <a:t> - </a:t>
                </a:r>
                <a:r>
                  <a:rPr lang="de-AT" sz="2000" dirty="0" err="1" smtClean="0"/>
                  <a:t>Number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precipitates</a:t>
                </a:r>
                <a:r>
                  <a:rPr lang="de-AT" sz="2000" dirty="0" smtClean="0"/>
                  <a:t> in </a:t>
                </a:r>
                <a:r>
                  <a:rPr lang="de-AT" sz="2000" dirty="0" err="1" smtClean="0"/>
                  <a:t>class</a:t>
                </a:r>
                <a:r>
                  <a:rPr lang="de-AT" sz="2000" dirty="0" smtClean="0"/>
                  <a:t> „j“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A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sz="2000" dirty="0" smtClean="0"/>
                  <a:t>- Radius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precipitates</a:t>
                </a:r>
                <a:r>
                  <a:rPr lang="de-AT" sz="2000" dirty="0" smtClean="0"/>
                  <a:t> in </a:t>
                </a:r>
                <a:r>
                  <a:rPr lang="de-AT" sz="2000" dirty="0" err="1" smtClean="0"/>
                  <a:t>class</a:t>
                </a:r>
                <a:r>
                  <a:rPr lang="de-AT" sz="2000" dirty="0" smtClean="0"/>
                  <a:t> „j“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</m:t>
                        </m:r>
                      </m:sub>
                    </m:sSub>
                  </m:oMath>
                </a14:m>
                <a:r>
                  <a:rPr lang="de-AT" sz="2000" dirty="0" smtClean="0"/>
                  <a:t> - </a:t>
                </a:r>
                <a:r>
                  <a:rPr lang="de-AT" sz="2000" dirty="0" err="1" smtClean="0"/>
                  <a:t>Atomic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volume</a:t>
                </a:r>
                <a:endParaRPr lang="de-AT" sz="2000" dirty="0" smtClean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536" y="2616406"/>
                <a:ext cx="4841775" cy="3811300"/>
              </a:xfrm>
              <a:prstGeom prst="rect">
                <a:avLst/>
              </a:prstGeom>
              <a:blipFill rotWithShape="0">
                <a:blip r:embed="rId3"/>
                <a:stretch>
                  <a:fillRect r="-504" b="-192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3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Inhaltsplatzhalter 2"/>
          <p:cNvSpPr>
            <a:spLocks noGrp="1"/>
          </p:cNvSpPr>
          <p:nvPr>
            <p:ph idx="1"/>
          </p:nvPr>
        </p:nvSpPr>
        <p:spPr>
          <a:xfrm>
            <a:off x="757415" y="1649669"/>
            <a:ext cx="3684639" cy="44954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dirty="0" smtClean="0"/>
              <a:t>Trap „</a:t>
            </a:r>
            <a:r>
              <a:rPr lang="de-AT" dirty="0" err="1" smtClean="0"/>
              <a:t>strength</a:t>
            </a:r>
            <a:r>
              <a:rPr lang="de-AT" dirty="0" smtClean="0"/>
              <a:t>“:    </a:t>
            </a:r>
            <a:r>
              <a:rPr lang="de-AT" dirty="0" err="1" smtClean="0"/>
              <a:t>delta</a:t>
            </a:r>
            <a:r>
              <a:rPr lang="de-AT" dirty="0" smtClean="0"/>
              <a:t> H</a:t>
            </a:r>
          </a:p>
          <a:p>
            <a:pPr>
              <a:lnSpc>
                <a:spcPct val="150000"/>
              </a:lnSpc>
            </a:pPr>
            <a:endParaRPr lang="de-AT" dirty="0"/>
          </a:p>
          <a:p>
            <a:pPr>
              <a:lnSpc>
                <a:spcPct val="150000"/>
              </a:lnSpc>
            </a:pPr>
            <a:endParaRPr lang="de-AT" dirty="0" smtClean="0"/>
          </a:p>
          <a:p>
            <a:pPr>
              <a:lnSpc>
                <a:spcPct val="150000"/>
              </a:lnSpc>
            </a:pPr>
            <a:r>
              <a:rPr lang="de-AT" dirty="0" smtClean="0"/>
              <a:t>Trap „</a:t>
            </a:r>
            <a:r>
              <a:rPr lang="de-AT" dirty="0" err="1" smtClean="0"/>
              <a:t>range</a:t>
            </a:r>
            <a:r>
              <a:rPr lang="de-AT" dirty="0" smtClean="0"/>
              <a:t>“ </a:t>
            </a:r>
            <a:r>
              <a:rPr lang="de-AT" dirty="0" err="1" smtClean="0"/>
              <a:t>modifier</a:t>
            </a:r>
            <a:r>
              <a:rPr lang="de-AT" dirty="0" smtClean="0"/>
              <a:t>: </a:t>
            </a:r>
            <a:r>
              <a:rPr lang="de-AT" dirty="0" err="1" smtClean="0"/>
              <a:t>coordination</a:t>
            </a:r>
            <a:r>
              <a:rPr lang="de-AT" dirty="0" smtClean="0"/>
              <a:t> </a:t>
            </a:r>
            <a:r>
              <a:rPr lang="de-AT" dirty="0" err="1" smtClean="0"/>
              <a:t>number</a:t>
            </a:r>
            <a:endParaRPr lang="de-AT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025012" y="3317040"/>
                <a:ext cx="2435941" cy="829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A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AT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de-AT" sz="2400" b="0" i="1" smtClean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12" y="3317040"/>
                <a:ext cx="2435941" cy="8298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2717722" y="3346664"/>
            <a:ext cx="467930" cy="33577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Why does it take so long to evolve?</a:t>
            </a:r>
          </a:p>
        </p:txBody>
      </p:sp>
      <p:pic>
        <p:nvPicPr>
          <p:cNvPr id="15366" name="Picture 6" descr="trap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1862138"/>
            <a:ext cx="6669088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9861754" y="2755760"/>
            <a:ext cx="943898" cy="42989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978308" y="5431427"/>
            <a:ext cx="3374259" cy="42386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10805652" y="2755759"/>
            <a:ext cx="727587" cy="42989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916978" y="4333926"/>
                <a:ext cx="26520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de-AT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AT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sz="2000" dirty="0" smtClean="0"/>
                  <a:t> - </a:t>
                </a:r>
                <a:r>
                  <a:rPr lang="de-AT" sz="2000" dirty="0" err="1" smtClean="0"/>
                  <a:t>Trapping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enthalpy</a:t>
                </a:r>
                <a:endParaRPr lang="de-AT" sz="20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78" y="4333926"/>
                <a:ext cx="2652008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091" r="-1839" b="-257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5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Why does it take so long to evolve?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361663" y="1634000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dirty="0" smtClean="0"/>
              <a:t>The </a:t>
            </a:r>
            <a:r>
              <a:rPr lang="de-AT" dirty="0" err="1" smtClean="0"/>
              <a:t>amount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traps</a:t>
            </a:r>
          </a:p>
          <a:p>
            <a:pPr lvl="1">
              <a:lnSpc>
                <a:spcPct val="150000"/>
              </a:lnSpc>
            </a:pPr>
            <a:r>
              <a:rPr lang="de-AT" dirty="0" err="1" smtClean="0"/>
              <a:t>Amount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lattice</a:t>
            </a:r>
            <a:r>
              <a:rPr lang="de-AT" dirty="0" smtClean="0"/>
              <a:t> </a:t>
            </a:r>
            <a:r>
              <a:rPr lang="de-AT" dirty="0" err="1" smtClean="0"/>
              <a:t>sites</a:t>
            </a:r>
            <a:r>
              <a:rPr lang="de-AT" dirty="0" smtClean="0"/>
              <a:t> </a:t>
            </a:r>
            <a:r>
              <a:rPr lang="de-AT" dirty="0" smtClean="0">
                <a:sym typeface="Wingdings" panose="05000000000000000000" pitchFamily="2" charset="2"/>
              </a:rPr>
              <a:t> </a:t>
            </a:r>
            <a:r>
              <a:rPr lang="de-AT" dirty="0" err="1" smtClean="0">
                <a:sym typeface="Wingdings" panose="05000000000000000000" pitchFamily="2" charset="2"/>
              </a:rPr>
              <a:t>expressed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by</a:t>
            </a:r>
            <a:r>
              <a:rPr lang="de-AT" dirty="0" smtClean="0">
                <a:sym typeface="Wingdings" panose="05000000000000000000" pitchFamily="2" charset="2"/>
              </a:rPr>
              <a:t> molar </a:t>
            </a:r>
            <a:r>
              <a:rPr lang="de-AT" dirty="0" err="1" smtClean="0">
                <a:sym typeface="Wingdings" panose="05000000000000000000" pitchFamily="2" charset="2"/>
              </a:rPr>
              <a:t>volumes</a:t>
            </a:r>
            <a:endParaRPr lang="de-AT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de-AT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de-AT" dirty="0" smtClean="0"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838200" y="4138107"/>
                <a:ext cx="2270853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38107"/>
                <a:ext cx="2270853" cy="4135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838200" y="3533055"/>
                <a:ext cx="227085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33055"/>
                <a:ext cx="2270853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711751" y="4756560"/>
                <a:ext cx="2655340" cy="744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51" y="4756560"/>
                <a:ext cx="2655340" cy="7440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9"/>
          <p:cNvSpPr txBox="1">
            <a:spLocks noChangeArrowheads="1"/>
          </p:cNvSpPr>
          <p:nvPr/>
        </p:nvSpPr>
        <p:spPr bwMode="auto">
          <a:xfrm>
            <a:off x="3627888" y="6435407"/>
            <a:ext cx="4936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sz="1600" i="1" dirty="0" smtClean="0"/>
              <a:t>Svoboda J., Fischer F.D., </a:t>
            </a:r>
            <a:r>
              <a:rPr lang="de-AT" sz="1600" i="1" dirty="0"/>
              <a:t>Acta Mater. </a:t>
            </a:r>
            <a:r>
              <a:rPr lang="de-AT" sz="1600" i="1" dirty="0" smtClean="0"/>
              <a:t>60 </a:t>
            </a:r>
            <a:r>
              <a:rPr lang="de-AT" sz="1600" i="1" dirty="0"/>
              <a:t>(</a:t>
            </a:r>
            <a:r>
              <a:rPr lang="de-AT" sz="1600" i="1" dirty="0" smtClean="0"/>
              <a:t>2012) 1211-1220</a:t>
            </a:r>
            <a:endParaRPr lang="de-AT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017959" y="2886344"/>
                <a:ext cx="6209392" cy="334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de-AT" sz="2000" dirty="0" smtClean="0"/>
                  <a:t> - Total </a:t>
                </a:r>
                <a:r>
                  <a:rPr lang="de-AT" sz="2000" dirty="0" err="1" smtClean="0"/>
                  <a:t>number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lattice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sites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de-AT" sz="2000" i="1" dirty="0" smtClean="0"/>
                  <a:t> </a:t>
                </a:r>
                <a:r>
                  <a:rPr lang="de-AT" sz="2000" dirty="0" smtClean="0"/>
                  <a:t>- </a:t>
                </a:r>
                <a:r>
                  <a:rPr lang="de-AT" sz="2000" dirty="0" err="1" smtClean="0"/>
                  <a:t>Number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sites</a:t>
                </a:r>
                <a:r>
                  <a:rPr lang="de-AT" sz="2000" dirty="0" smtClean="0"/>
                  <a:t> on </a:t>
                </a:r>
                <a:r>
                  <a:rPr lang="de-AT" sz="2000" dirty="0" err="1" smtClean="0"/>
                  <a:t>which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the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vacancy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is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free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to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move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AT" sz="2000" i="1" dirty="0"/>
                  <a:t> </a:t>
                </a:r>
                <a:r>
                  <a:rPr lang="de-AT" sz="2000" dirty="0"/>
                  <a:t>- </a:t>
                </a:r>
                <a:r>
                  <a:rPr lang="de-AT" sz="2000" dirty="0" err="1"/>
                  <a:t>Number</a:t>
                </a:r>
                <a:r>
                  <a:rPr lang="de-AT" sz="2000" dirty="0"/>
                  <a:t> </a:t>
                </a:r>
                <a:r>
                  <a:rPr lang="de-AT" sz="2000" dirty="0" err="1"/>
                  <a:t>of</a:t>
                </a:r>
                <a:r>
                  <a:rPr lang="de-AT" sz="2000" dirty="0"/>
                  <a:t> </a:t>
                </a:r>
                <a:r>
                  <a:rPr lang="de-AT" sz="2000" dirty="0" err="1"/>
                  <a:t>sites</a:t>
                </a:r>
                <a:r>
                  <a:rPr lang="de-AT" sz="2000" dirty="0"/>
                  <a:t> on </a:t>
                </a:r>
                <a:r>
                  <a:rPr lang="de-AT" sz="2000" dirty="0" err="1" smtClean="0"/>
                  <a:t>the</a:t>
                </a:r>
                <a:r>
                  <a:rPr lang="de-AT" sz="2000" dirty="0" smtClean="0"/>
                  <a:t> </a:t>
                </a:r>
                <a:r>
                  <a:rPr lang="de-AT" sz="2000" dirty="0" err="1"/>
                  <a:t>vacancy</a:t>
                </a:r>
                <a:r>
                  <a:rPr lang="de-AT" sz="2000" dirty="0"/>
                  <a:t> </a:t>
                </a:r>
                <a:r>
                  <a:rPr lang="de-AT" sz="2000" dirty="0" smtClean="0"/>
                  <a:t>traps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sz="2000" dirty="0" smtClean="0"/>
                  <a:t> - </a:t>
                </a:r>
                <a:r>
                  <a:rPr lang="de-AT" sz="2000" dirty="0" err="1"/>
                  <a:t>Number</a:t>
                </a:r>
                <a:r>
                  <a:rPr lang="de-AT" sz="2000" dirty="0"/>
                  <a:t> </a:t>
                </a:r>
                <a:r>
                  <a:rPr lang="de-AT" sz="2000" dirty="0" err="1"/>
                  <a:t>of</a:t>
                </a:r>
                <a:r>
                  <a:rPr lang="de-AT" sz="2000" dirty="0"/>
                  <a:t> </a:t>
                </a:r>
                <a:r>
                  <a:rPr lang="de-AT" sz="2000" dirty="0" smtClean="0"/>
                  <a:t>„</a:t>
                </a:r>
                <a:r>
                  <a:rPr lang="de-AT" sz="2000" i="1" dirty="0" smtClean="0"/>
                  <a:t>i</a:t>
                </a:r>
                <a:r>
                  <a:rPr lang="de-AT" sz="2000" dirty="0" smtClean="0"/>
                  <a:t>“-sites </a:t>
                </a:r>
                <a:r>
                  <a:rPr lang="de-AT" sz="2000" dirty="0"/>
                  <a:t>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de-A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AT" sz="2000" dirty="0" smtClean="0"/>
                  <a:t>)</a:t>
                </a:r>
                <a:endParaRPr lang="de-AT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AT" sz="2000" i="1" dirty="0" smtClean="0"/>
                  <a:t> - </a:t>
                </a:r>
                <a:r>
                  <a:rPr lang="de-AT" sz="2000" dirty="0" smtClean="0"/>
                  <a:t>Molar </a:t>
                </a:r>
                <a:r>
                  <a:rPr lang="de-AT" sz="2000" dirty="0" err="1" smtClean="0"/>
                  <a:t>volume</a:t>
                </a:r>
                <a:r>
                  <a:rPr lang="de-AT" sz="2000" dirty="0" smtClean="0"/>
                  <a:t> (</a:t>
                </a:r>
                <a:r>
                  <a:rPr lang="de-AT" sz="2000" dirty="0" err="1" smtClean="0"/>
                  <a:t>volume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for</a:t>
                </a:r>
                <a:r>
                  <a:rPr lang="de-AT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de-AT" sz="2000" dirty="0" smtClean="0"/>
                  <a:t> = 1)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sz="2000" i="1" dirty="0" smtClean="0"/>
                  <a:t> </a:t>
                </a:r>
                <a:r>
                  <a:rPr lang="de-AT" sz="2000" dirty="0" smtClean="0"/>
                  <a:t>- Volume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material </a:t>
                </a:r>
                <a:r>
                  <a:rPr lang="de-AT" sz="2000" dirty="0" err="1" smtClean="0"/>
                  <a:t>containing</a:t>
                </a:r>
                <a:r>
                  <a:rPr lang="de-AT" sz="2000" dirty="0" smtClean="0"/>
                  <a:t> 1 </a:t>
                </a:r>
                <a:r>
                  <a:rPr lang="de-AT" sz="2000" dirty="0" err="1" smtClean="0"/>
                  <a:t>mole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„</a:t>
                </a:r>
                <a:r>
                  <a:rPr lang="de-AT" sz="2000" i="1" dirty="0" smtClean="0"/>
                  <a:t>i</a:t>
                </a:r>
                <a:r>
                  <a:rPr lang="de-AT" sz="2000" dirty="0" smtClean="0"/>
                  <a:t>“-sites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sz="2000" dirty="0"/>
                  <a:t> - </a:t>
                </a:r>
                <a:r>
                  <a:rPr lang="de-AT" sz="2000" dirty="0" smtClean="0"/>
                  <a:t>Mole </a:t>
                </a:r>
                <a:r>
                  <a:rPr lang="de-AT" sz="2000" dirty="0" err="1" smtClean="0"/>
                  <a:t>fraction</a:t>
                </a:r>
                <a:r>
                  <a:rPr lang="de-AT" sz="2000" dirty="0" smtClean="0"/>
                  <a:t> </a:t>
                </a:r>
                <a:r>
                  <a:rPr lang="de-AT" sz="2000" dirty="0" err="1"/>
                  <a:t>of</a:t>
                </a:r>
                <a:r>
                  <a:rPr lang="de-AT" sz="2000" dirty="0"/>
                  <a:t> „</a:t>
                </a:r>
                <a:r>
                  <a:rPr lang="de-AT" sz="2000" i="1" dirty="0"/>
                  <a:t>i</a:t>
                </a:r>
                <a:r>
                  <a:rPr lang="de-AT" sz="2000" dirty="0"/>
                  <a:t>“-</a:t>
                </a:r>
                <a:r>
                  <a:rPr lang="de-AT" sz="2000" dirty="0" smtClean="0"/>
                  <a:t>sites</a:t>
                </a: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959" y="2886344"/>
                <a:ext cx="6209392" cy="3344121"/>
              </a:xfrm>
              <a:prstGeom prst="rect">
                <a:avLst/>
              </a:prstGeom>
              <a:blipFill rotWithShape="0">
                <a:blip r:embed="rId5"/>
                <a:stretch>
                  <a:fillRect r="-196" b="-91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8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Why does it take so long to evolve?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361663" y="1634000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dirty="0" smtClean="0"/>
              <a:t>The </a:t>
            </a:r>
            <a:r>
              <a:rPr lang="de-AT" dirty="0" err="1" smtClean="0"/>
              <a:t>amount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traps</a:t>
            </a:r>
          </a:p>
          <a:p>
            <a:pPr lvl="1">
              <a:lnSpc>
                <a:spcPct val="150000"/>
              </a:lnSpc>
            </a:pPr>
            <a:r>
              <a:rPr lang="de-AT" dirty="0" err="1" smtClean="0"/>
              <a:t>Amount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lattice</a:t>
            </a:r>
            <a:r>
              <a:rPr lang="de-AT" dirty="0" smtClean="0"/>
              <a:t> </a:t>
            </a:r>
            <a:r>
              <a:rPr lang="de-AT" dirty="0" err="1" smtClean="0"/>
              <a:t>sites</a:t>
            </a:r>
            <a:r>
              <a:rPr lang="de-AT" dirty="0" smtClean="0"/>
              <a:t> </a:t>
            </a:r>
            <a:r>
              <a:rPr lang="de-AT" dirty="0" smtClean="0">
                <a:sym typeface="Wingdings" panose="05000000000000000000" pitchFamily="2" charset="2"/>
              </a:rPr>
              <a:t> </a:t>
            </a:r>
            <a:r>
              <a:rPr lang="de-AT" dirty="0" err="1" smtClean="0">
                <a:sym typeface="Wingdings" panose="05000000000000000000" pitchFamily="2" charset="2"/>
              </a:rPr>
              <a:t>expressed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by</a:t>
            </a:r>
            <a:r>
              <a:rPr lang="de-AT" dirty="0" smtClean="0">
                <a:sym typeface="Wingdings" panose="05000000000000000000" pitchFamily="2" charset="2"/>
              </a:rPr>
              <a:t> molar </a:t>
            </a:r>
            <a:r>
              <a:rPr lang="de-AT" dirty="0" err="1" smtClean="0">
                <a:sym typeface="Wingdings" panose="05000000000000000000" pitchFamily="2" charset="2"/>
              </a:rPr>
              <a:t>volumes</a:t>
            </a:r>
            <a:endParaRPr lang="de-AT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de-AT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de-AT" dirty="0" smtClean="0"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838200" y="4138107"/>
                <a:ext cx="2270853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38107"/>
                <a:ext cx="2270853" cy="4135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838200" y="3533055"/>
                <a:ext cx="227085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33055"/>
                <a:ext cx="2270853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711751" y="4756560"/>
                <a:ext cx="2655340" cy="744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51" y="4756560"/>
                <a:ext cx="2655340" cy="7440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9"/>
          <p:cNvSpPr txBox="1">
            <a:spLocks noChangeArrowheads="1"/>
          </p:cNvSpPr>
          <p:nvPr/>
        </p:nvSpPr>
        <p:spPr bwMode="auto">
          <a:xfrm>
            <a:off x="3627888" y="6435407"/>
            <a:ext cx="4936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sz="1600" i="1" dirty="0" smtClean="0"/>
              <a:t>Svoboda J., Fischer F.D., </a:t>
            </a:r>
            <a:r>
              <a:rPr lang="de-AT" sz="1600" i="1" dirty="0"/>
              <a:t>Acta Mater. </a:t>
            </a:r>
            <a:r>
              <a:rPr lang="de-AT" sz="1600" i="1" dirty="0" smtClean="0"/>
              <a:t>60 </a:t>
            </a:r>
            <a:r>
              <a:rPr lang="de-AT" sz="1600" i="1" dirty="0"/>
              <a:t>(</a:t>
            </a:r>
            <a:r>
              <a:rPr lang="de-AT" sz="1600" i="1" dirty="0" smtClean="0"/>
              <a:t>2012) 1211-1220</a:t>
            </a:r>
            <a:endParaRPr lang="de-AT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017959" y="2886344"/>
                <a:ext cx="6209392" cy="334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de-AT" sz="2000" dirty="0" smtClean="0"/>
                  <a:t> - Total </a:t>
                </a:r>
                <a:r>
                  <a:rPr lang="de-AT" sz="2000" dirty="0" err="1" smtClean="0"/>
                  <a:t>number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lattice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sites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de-AT" sz="2000" i="1" dirty="0" smtClean="0"/>
                  <a:t> </a:t>
                </a:r>
                <a:r>
                  <a:rPr lang="de-AT" sz="2000" dirty="0" smtClean="0"/>
                  <a:t>- </a:t>
                </a:r>
                <a:r>
                  <a:rPr lang="de-AT" sz="2000" dirty="0" err="1" smtClean="0"/>
                  <a:t>Number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sites</a:t>
                </a:r>
                <a:r>
                  <a:rPr lang="de-AT" sz="2000" dirty="0" smtClean="0"/>
                  <a:t> on </a:t>
                </a:r>
                <a:r>
                  <a:rPr lang="de-AT" sz="2000" dirty="0" err="1" smtClean="0"/>
                  <a:t>which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the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vacancy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is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free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to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move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AT" sz="2000" i="1" dirty="0"/>
                  <a:t> </a:t>
                </a:r>
                <a:r>
                  <a:rPr lang="de-AT" sz="2000" dirty="0"/>
                  <a:t>- </a:t>
                </a:r>
                <a:r>
                  <a:rPr lang="de-AT" sz="2000" dirty="0" err="1"/>
                  <a:t>Number</a:t>
                </a:r>
                <a:r>
                  <a:rPr lang="de-AT" sz="2000" dirty="0"/>
                  <a:t> </a:t>
                </a:r>
                <a:r>
                  <a:rPr lang="de-AT" sz="2000" dirty="0" err="1"/>
                  <a:t>of</a:t>
                </a:r>
                <a:r>
                  <a:rPr lang="de-AT" sz="2000" dirty="0"/>
                  <a:t> </a:t>
                </a:r>
                <a:r>
                  <a:rPr lang="de-AT" sz="2000" dirty="0" err="1"/>
                  <a:t>sites</a:t>
                </a:r>
                <a:r>
                  <a:rPr lang="de-AT" sz="2000" dirty="0"/>
                  <a:t> on </a:t>
                </a:r>
                <a:r>
                  <a:rPr lang="de-AT" sz="2000" dirty="0" err="1"/>
                  <a:t>which</a:t>
                </a:r>
                <a:r>
                  <a:rPr lang="de-AT" sz="2000" dirty="0"/>
                  <a:t> </a:t>
                </a:r>
                <a:r>
                  <a:rPr lang="de-AT" sz="2000" dirty="0" err="1"/>
                  <a:t>the</a:t>
                </a:r>
                <a:r>
                  <a:rPr lang="de-AT" sz="2000" dirty="0"/>
                  <a:t> </a:t>
                </a:r>
                <a:r>
                  <a:rPr lang="de-AT" sz="2000" dirty="0" err="1"/>
                  <a:t>vacancy</a:t>
                </a:r>
                <a:r>
                  <a:rPr lang="de-AT" sz="2000" dirty="0"/>
                  <a:t> </a:t>
                </a:r>
                <a:r>
                  <a:rPr lang="de-AT" sz="2000" dirty="0" err="1" smtClean="0"/>
                  <a:t>is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trapped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sz="2000" dirty="0" smtClean="0"/>
                  <a:t> - </a:t>
                </a:r>
                <a:r>
                  <a:rPr lang="de-AT" sz="2000" dirty="0" err="1"/>
                  <a:t>Number</a:t>
                </a:r>
                <a:r>
                  <a:rPr lang="de-AT" sz="2000" dirty="0"/>
                  <a:t> </a:t>
                </a:r>
                <a:r>
                  <a:rPr lang="de-AT" sz="2000" dirty="0" err="1"/>
                  <a:t>of</a:t>
                </a:r>
                <a:r>
                  <a:rPr lang="de-AT" sz="2000" dirty="0"/>
                  <a:t> </a:t>
                </a:r>
                <a:r>
                  <a:rPr lang="de-AT" sz="2000" dirty="0" smtClean="0"/>
                  <a:t>„</a:t>
                </a:r>
                <a:r>
                  <a:rPr lang="de-AT" sz="2000" i="1" dirty="0" smtClean="0"/>
                  <a:t>i</a:t>
                </a:r>
                <a:r>
                  <a:rPr lang="de-AT" sz="2000" dirty="0" smtClean="0"/>
                  <a:t>“-sites </a:t>
                </a:r>
                <a:r>
                  <a:rPr lang="de-AT" sz="2000" dirty="0"/>
                  <a:t>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de-A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AT" sz="2000" dirty="0" smtClean="0"/>
                  <a:t>)</a:t>
                </a:r>
                <a:endParaRPr lang="de-AT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AT" sz="2000" i="1" dirty="0" smtClean="0"/>
                  <a:t> - </a:t>
                </a:r>
                <a:r>
                  <a:rPr lang="de-AT" sz="2000" dirty="0" smtClean="0"/>
                  <a:t>Molar </a:t>
                </a:r>
                <a:r>
                  <a:rPr lang="de-AT" sz="2000" dirty="0" err="1" smtClean="0"/>
                  <a:t>volume</a:t>
                </a:r>
                <a:r>
                  <a:rPr lang="de-AT" sz="2000" dirty="0" smtClean="0"/>
                  <a:t> (</a:t>
                </a:r>
                <a:r>
                  <a:rPr lang="de-AT" sz="2000" dirty="0" err="1" smtClean="0"/>
                  <a:t>volume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for</a:t>
                </a:r>
                <a:r>
                  <a:rPr lang="de-AT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de-AT" sz="2000" dirty="0" smtClean="0"/>
                  <a:t> = 1)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sz="2000" i="1" dirty="0" smtClean="0"/>
                  <a:t> </a:t>
                </a:r>
                <a:r>
                  <a:rPr lang="de-AT" sz="2000" dirty="0" smtClean="0"/>
                  <a:t>- Volume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material </a:t>
                </a:r>
                <a:r>
                  <a:rPr lang="de-AT" sz="2000" dirty="0" err="1" smtClean="0"/>
                  <a:t>containing</a:t>
                </a:r>
                <a:r>
                  <a:rPr lang="de-AT" sz="2000" dirty="0" smtClean="0"/>
                  <a:t> 1 </a:t>
                </a:r>
                <a:r>
                  <a:rPr lang="de-AT" sz="2000" dirty="0" err="1" smtClean="0"/>
                  <a:t>mole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„</a:t>
                </a:r>
                <a:r>
                  <a:rPr lang="de-AT" sz="2000" i="1" dirty="0" smtClean="0"/>
                  <a:t>i</a:t>
                </a:r>
                <a:r>
                  <a:rPr lang="de-AT" sz="2000" dirty="0" smtClean="0"/>
                  <a:t>“-sites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sz="2000" dirty="0"/>
                  <a:t> - </a:t>
                </a:r>
                <a:r>
                  <a:rPr lang="de-AT" sz="2000" dirty="0" smtClean="0"/>
                  <a:t>Mole </a:t>
                </a:r>
                <a:r>
                  <a:rPr lang="de-AT" sz="2000" dirty="0" err="1" smtClean="0"/>
                  <a:t>fraction</a:t>
                </a:r>
                <a:r>
                  <a:rPr lang="de-AT" sz="2000" dirty="0" smtClean="0"/>
                  <a:t> </a:t>
                </a:r>
                <a:r>
                  <a:rPr lang="de-AT" sz="2000" dirty="0" err="1"/>
                  <a:t>of</a:t>
                </a:r>
                <a:r>
                  <a:rPr lang="de-AT" sz="2000" dirty="0"/>
                  <a:t> „</a:t>
                </a:r>
                <a:r>
                  <a:rPr lang="de-AT" sz="2000" i="1" dirty="0"/>
                  <a:t>i</a:t>
                </a:r>
                <a:r>
                  <a:rPr lang="de-AT" sz="2000" dirty="0"/>
                  <a:t>“-</a:t>
                </a:r>
                <a:r>
                  <a:rPr lang="de-AT" sz="2000" dirty="0" smtClean="0"/>
                  <a:t>sites</a:t>
                </a: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959" y="2886344"/>
                <a:ext cx="6209392" cy="3344121"/>
              </a:xfrm>
              <a:prstGeom prst="rect">
                <a:avLst/>
              </a:prstGeom>
              <a:blipFill rotWithShape="0">
                <a:blip r:embed="rId5"/>
                <a:stretch>
                  <a:fillRect r="-196" b="-91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4433106" y="2416358"/>
                <a:ext cx="7379097" cy="4019049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AT" sz="2400" dirty="0" err="1">
                    <a:ea typeface="Cambria Math" panose="02040503050406030204" pitchFamily="18" charset="0"/>
                  </a:rPr>
                  <a:t>F</a:t>
                </a:r>
                <a:r>
                  <a:rPr lang="de-AT" sz="2400" dirty="0" smtClean="0">
                    <a:ea typeface="Cambria Math" panose="02040503050406030204" pitchFamily="18" charset="0"/>
                  </a:rPr>
                  <a:t>or clarity:</a:t>
                </a:r>
              </a:p>
              <a:p>
                <a:pPr marL="342900" indent="-34290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sz="2400" i="1" dirty="0"/>
                  <a:t> </a:t>
                </a:r>
                <a:r>
                  <a:rPr lang="de-AT" sz="2400" dirty="0" err="1" smtClean="0"/>
                  <a:t>is</a:t>
                </a:r>
                <a:r>
                  <a:rPr lang="de-AT" sz="2400" dirty="0" smtClean="0"/>
                  <a:t> </a:t>
                </a:r>
                <a:r>
                  <a:rPr lang="de-AT" sz="2400" dirty="0" err="1" smtClean="0"/>
                  <a:t>the</a:t>
                </a:r>
                <a:r>
                  <a:rPr lang="de-AT" sz="2400" dirty="0" smtClean="0"/>
                  <a:t> </a:t>
                </a:r>
                <a:r>
                  <a:rPr lang="de-AT" sz="2400" dirty="0" err="1" smtClean="0"/>
                  <a:t>volume</a:t>
                </a:r>
                <a:r>
                  <a:rPr lang="de-AT" sz="2400" dirty="0" smtClean="0"/>
                  <a:t> </a:t>
                </a:r>
                <a:r>
                  <a:rPr lang="de-AT" sz="2400" dirty="0" err="1" smtClean="0"/>
                  <a:t>of</a:t>
                </a:r>
                <a:r>
                  <a:rPr lang="de-AT" sz="2400" dirty="0" smtClean="0"/>
                  <a:t> </a:t>
                </a:r>
                <a:r>
                  <a:rPr lang="de-AT" sz="2400" dirty="0" err="1" smtClean="0"/>
                  <a:t>the</a:t>
                </a:r>
                <a:r>
                  <a:rPr lang="de-AT" sz="2400" dirty="0" smtClean="0"/>
                  <a:t> material </a:t>
                </a:r>
                <a:r>
                  <a:rPr lang="de-AT" sz="2400" dirty="0" err="1" smtClean="0"/>
                  <a:t>under</a:t>
                </a:r>
                <a:r>
                  <a:rPr lang="de-AT" sz="2400" dirty="0" smtClean="0"/>
                  <a:t> </a:t>
                </a:r>
                <a:r>
                  <a:rPr lang="de-AT" sz="2400" dirty="0" err="1" smtClean="0"/>
                  <a:t>consideration</a:t>
                </a:r>
                <a:r>
                  <a:rPr lang="de-AT" sz="2400" dirty="0" smtClean="0"/>
                  <a:t> </a:t>
                </a:r>
                <a:r>
                  <a:rPr lang="de-AT" sz="2400" dirty="0" err="1" smtClean="0"/>
                  <a:t>needed</a:t>
                </a:r>
                <a:r>
                  <a:rPr lang="de-AT" sz="2400" dirty="0" smtClean="0"/>
                  <a:t> </a:t>
                </a:r>
                <a:r>
                  <a:rPr lang="de-AT" sz="2400" dirty="0" err="1" smtClean="0"/>
                  <a:t>to</a:t>
                </a:r>
                <a:r>
                  <a:rPr lang="de-AT" sz="2400" dirty="0" smtClean="0"/>
                  <a:t> </a:t>
                </a:r>
                <a:r>
                  <a:rPr lang="de-AT" sz="2400" dirty="0" err="1" smtClean="0"/>
                  <a:t>have</a:t>
                </a:r>
                <a:r>
                  <a:rPr lang="de-AT" sz="2400" dirty="0" smtClean="0"/>
                  <a:t> </a:t>
                </a:r>
                <a:r>
                  <a:rPr lang="de-AT" sz="2400" dirty="0" err="1" smtClean="0"/>
                  <a:t>the</a:t>
                </a:r>
                <a:r>
                  <a:rPr lang="de-AT" sz="2400" dirty="0" smtClean="0"/>
                  <a:t> </a:t>
                </a:r>
                <a:r>
                  <a:rPr lang="de-AT" sz="2400" dirty="0" err="1" smtClean="0"/>
                  <a:t>amount</a:t>
                </a:r>
                <a:r>
                  <a:rPr lang="de-AT" sz="2400" dirty="0" smtClean="0"/>
                  <a:t> </a:t>
                </a:r>
                <a:r>
                  <a:rPr lang="de-AT" sz="2400" dirty="0" err="1" smtClean="0"/>
                  <a:t>of</a:t>
                </a:r>
                <a:r>
                  <a:rPr lang="de-AT" sz="2400" dirty="0" smtClean="0"/>
                  <a:t> 1 </a:t>
                </a:r>
                <a:r>
                  <a:rPr lang="de-AT" sz="2400" dirty="0" err="1" smtClean="0"/>
                  <a:t>mole</a:t>
                </a:r>
                <a:r>
                  <a:rPr lang="de-AT" sz="2400" dirty="0" smtClean="0"/>
                  <a:t> </a:t>
                </a:r>
                <a:r>
                  <a:rPr lang="de-AT" sz="2400" dirty="0" err="1" smtClean="0"/>
                  <a:t>of</a:t>
                </a:r>
                <a:r>
                  <a:rPr lang="de-AT" sz="2400" dirty="0" smtClean="0"/>
                  <a:t> „i“-sites in it. The </a:t>
                </a:r>
                <a:r>
                  <a:rPr lang="de-AT" sz="2400" dirty="0" err="1" smtClean="0"/>
                  <a:t>less</a:t>
                </a:r>
                <a:r>
                  <a:rPr lang="de-AT" sz="2400" dirty="0" smtClean="0"/>
                  <a:t> „i“-sites in </a:t>
                </a:r>
                <a:r>
                  <a:rPr lang="de-AT" sz="2400" dirty="0" err="1" smtClean="0"/>
                  <a:t>the</a:t>
                </a:r>
                <a:r>
                  <a:rPr lang="de-AT" sz="2400" dirty="0" smtClean="0"/>
                  <a:t> material, </a:t>
                </a:r>
                <a:r>
                  <a:rPr lang="de-AT" sz="2400" dirty="0" err="1" smtClean="0"/>
                  <a:t>the</a:t>
                </a:r>
                <a:r>
                  <a:rPr lang="de-AT" sz="2400" dirty="0" smtClean="0"/>
                  <a:t> </a:t>
                </a:r>
                <a:r>
                  <a:rPr lang="de-AT" sz="2400" dirty="0" err="1" smtClean="0"/>
                  <a:t>more</a:t>
                </a:r>
                <a:r>
                  <a:rPr lang="de-AT" sz="2400" dirty="0" smtClean="0"/>
                  <a:t> </a:t>
                </a:r>
                <a:r>
                  <a:rPr lang="de-AT" sz="2400" dirty="0" err="1" smtClean="0"/>
                  <a:t>of</a:t>
                </a:r>
                <a:r>
                  <a:rPr lang="de-AT" sz="2400" dirty="0" smtClean="0"/>
                  <a:t> </a:t>
                </a:r>
                <a:r>
                  <a:rPr lang="de-AT" sz="2400" dirty="0" err="1" smtClean="0"/>
                  <a:t>it</a:t>
                </a:r>
                <a:r>
                  <a:rPr lang="de-AT" sz="2400" dirty="0" smtClean="0"/>
                  <a:t> </a:t>
                </a:r>
                <a:r>
                  <a:rPr lang="de-AT" sz="2400" dirty="0" err="1" smtClean="0"/>
                  <a:t>is</a:t>
                </a:r>
                <a:r>
                  <a:rPr lang="de-AT" sz="2400" dirty="0" smtClean="0"/>
                  <a:t> </a:t>
                </a:r>
                <a:r>
                  <a:rPr lang="de-AT" sz="2400" dirty="0" err="1" smtClean="0"/>
                  <a:t>needed</a:t>
                </a:r>
                <a:r>
                  <a:rPr lang="de-AT" sz="2400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400" dirty="0" smtClean="0"/>
                  <a:t> </a:t>
                </a:r>
                <a:r>
                  <a:rPr lang="en-CA" sz="2400" u="sng" dirty="0" smtClean="0"/>
                  <a:t>IS NOT</a:t>
                </a:r>
                <a:r>
                  <a:rPr lang="en-CA" sz="2400" dirty="0" smtClean="0"/>
                  <a:t> the volume of 1 mole of </a:t>
                </a:r>
                <a:r>
                  <a:rPr lang="de-AT" sz="2400" dirty="0"/>
                  <a:t>„</a:t>
                </a:r>
                <a:r>
                  <a:rPr lang="de-AT" sz="2400" i="1" dirty="0"/>
                  <a:t>i</a:t>
                </a:r>
                <a:r>
                  <a:rPr lang="de-AT" sz="2400" dirty="0"/>
                  <a:t>“-</a:t>
                </a:r>
                <a:r>
                  <a:rPr lang="de-AT" sz="2400" dirty="0" smtClean="0"/>
                  <a:t>sites! </a:t>
                </a:r>
                <a:r>
                  <a:rPr lang="de-AT" sz="2400" dirty="0" smtClean="0">
                    <a:sym typeface="Wingdings" panose="05000000000000000000" pitchFamily="2" charset="2"/>
                  </a:rPr>
                  <a:t></a:t>
                </a:r>
                <a:r>
                  <a:rPr lang="de-AT" sz="2400" dirty="0" smtClean="0"/>
                  <a:t>The material </a:t>
                </a:r>
                <a:r>
                  <a:rPr lang="de-AT" sz="2400" dirty="0" err="1" smtClean="0"/>
                  <a:t>does</a:t>
                </a:r>
                <a:r>
                  <a:rPr lang="de-AT" sz="2400" dirty="0" smtClean="0"/>
                  <a:t> not </a:t>
                </a:r>
                <a:r>
                  <a:rPr lang="de-AT" sz="2400" dirty="0" err="1" smtClean="0"/>
                  <a:t>consist</a:t>
                </a:r>
                <a:r>
                  <a:rPr lang="de-AT" sz="2400" dirty="0" smtClean="0"/>
                  <a:t> </a:t>
                </a:r>
                <a:r>
                  <a:rPr lang="de-AT" sz="2400" dirty="0" err="1" smtClean="0"/>
                  <a:t>of</a:t>
                </a:r>
                <a:r>
                  <a:rPr lang="de-AT" sz="2400" dirty="0" smtClean="0"/>
                  <a:t> </a:t>
                </a:r>
                <a:r>
                  <a:rPr lang="de-AT" sz="2400" dirty="0"/>
                  <a:t>„</a:t>
                </a:r>
                <a:r>
                  <a:rPr lang="de-AT" sz="2400" i="1" dirty="0"/>
                  <a:t>i</a:t>
                </a:r>
                <a:r>
                  <a:rPr lang="de-AT" sz="2400" dirty="0"/>
                  <a:t>“-</a:t>
                </a:r>
                <a:r>
                  <a:rPr lang="de-AT" sz="2400" dirty="0" smtClean="0"/>
                  <a:t>sites </a:t>
                </a:r>
                <a:r>
                  <a:rPr lang="de-AT" sz="2400" dirty="0" err="1" smtClean="0"/>
                  <a:t>alone</a:t>
                </a:r>
                <a:endParaRPr lang="en-CA" sz="2400" dirty="0"/>
              </a:p>
            </p:txBody>
          </p:sp>
        </mc:Choice>
        <mc:Fallback xmlns="">
          <p:sp>
            <p:nvSpPr>
              <p:cNvPr id="9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3106" y="2416358"/>
                <a:ext cx="7379097" cy="4019049"/>
              </a:xfrm>
              <a:prstGeom prst="rect">
                <a:avLst/>
              </a:prstGeom>
              <a:blipFill rotWithShape="0">
                <a:blip r:embed="rId6"/>
                <a:stretch>
                  <a:fillRect l="-819" b="-149"/>
                </a:stretch>
              </a:blipFill>
              <a:ln w="635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7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Why does it take so long to evolve?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838200" y="1609316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dirty="0" err="1" smtClean="0"/>
              <a:t>Vacancy</a:t>
            </a:r>
            <a:r>
              <a:rPr lang="de-AT" dirty="0" smtClean="0"/>
              <a:t> </a:t>
            </a:r>
            <a:r>
              <a:rPr lang="de-AT" dirty="0" err="1" smtClean="0"/>
              <a:t>balance</a:t>
            </a:r>
            <a:endParaRPr lang="de-AT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de-AT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de-AT" dirty="0" smtClean="0"/>
          </a:p>
          <a:p>
            <a:pPr>
              <a:lnSpc>
                <a:spcPct val="150000"/>
              </a:lnSpc>
            </a:pPr>
            <a:endParaRPr lang="de-AT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1567912" y="2420539"/>
                <a:ext cx="8158152" cy="593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de-A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de-A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de-A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AT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de-AT" sz="20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de-AT" sz="20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12" y="2420539"/>
                <a:ext cx="8158152" cy="5936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1340424" y="4064397"/>
                <a:ext cx="8613127" cy="1249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AT" sz="2400" dirty="0" smtClean="0">
                    <a:sym typeface="Wingdings" panose="05000000000000000000" pitchFamily="2" charset="2"/>
                  </a:rPr>
                  <a:t>  </a:t>
                </a:r>
                <a:r>
                  <a:rPr lang="de-AT" sz="2400" dirty="0" err="1" smtClean="0">
                    <a:sym typeface="Wingdings" panose="05000000000000000000" pitchFamily="2" charset="2"/>
                  </a:rPr>
                  <a:t>according</a:t>
                </a:r>
                <a:r>
                  <a:rPr lang="de-AT" sz="24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2400" dirty="0" err="1" smtClean="0">
                    <a:sym typeface="Wingdings" panose="05000000000000000000" pitchFamily="2" charset="2"/>
                  </a:rPr>
                  <a:t>fraction</a:t>
                </a:r>
                <a:r>
                  <a:rPr lang="de-AT" sz="24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2400" dirty="0" err="1" smtClean="0">
                    <a:sym typeface="Wingdings" panose="05000000000000000000" pitchFamily="2" charset="2"/>
                  </a:rPr>
                  <a:t>of</a:t>
                </a:r>
                <a:r>
                  <a:rPr lang="de-AT" sz="24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2400" dirty="0" err="1" smtClean="0">
                    <a:sym typeface="Wingdings" panose="05000000000000000000" pitchFamily="2" charset="2"/>
                  </a:rPr>
                  <a:t>trapping</a:t>
                </a:r>
                <a:r>
                  <a:rPr lang="de-AT" sz="24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2400" dirty="0" err="1" smtClean="0">
                    <a:sym typeface="Wingdings" panose="05000000000000000000" pitchFamily="2" charset="2"/>
                  </a:rPr>
                  <a:t>sites</a:t>
                </a:r>
                <a:r>
                  <a:rPr lang="de-AT" sz="2400" dirty="0" smtClean="0">
                    <a:sym typeface="Wingdings" panose="05000000000000000000" pitchFamily="2" charset="2"/>
                  </a:rPr>
                  <a:t>*</a:t>
                </a:r>
                <a:r>
                  <a:rPr lang="de-AT" sz="2400" dirty="0" err="1" smtClean="0">
                    <a:sym typeface="Wingdings" panose="05000000000000000000" pitchFamily="2" charset="2"/>
                  </a:rPr>
                  <a:t>coordination</a:t>
                </a:r>
                <a:r>
                  <a:rPr lang="de-AT" sz="24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2400" dirty="0" err="1" smtClean="0">
                    <a:sym typeface="Wingdings" panose="05000000000000000000" pitchFamily="2" charset="2"/>
                  </a:rPr>
                  <a:t>number</a:t>
                </a:r>
                <a:endParaRPr lang="de-AT" sz="2400" dirty="0" smtClean="0">
                  <a:sym typeface="Wingdings" panose="05000000000000000000" pitchFamily="2" charset="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de-AT" sz="2400" dirty="0" smtClean="0">
                    <a:sym typeface="Wingdings" panose="05000000000000000000" pitchFamily="2" charset="2"/>
                  </a:rPr>
                  <a:t>  </a:t>
                </a:r>
                <a:r>
                  <a:rPr lang="de-AT" sz="2400" dirty="0" err="1" smtClean="0">
                    <a:sym typeface="Wingdings" panose="05000000000000000000" pitchFamily="2" charset="2"/>
                  </a:rPr>
                  <a:t>assumed</a:t>
                </a:r>
                <a:r>
                  <a:rPr lang="de-AT" sz="24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2400" dirty="0" err="1" smtClean="0">
                    <a:sym typeface="Wingdings" panose="05000000000000000000" pitchFamily="2" charset="2"/>
                  </a:rPr>
                  <a:t>as</a:t>
                </a:r>
                <a:r>
                  <a:rPr lang="de-AT" sz="24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de-AT" sz="2400" baseline="-250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2400" dirty="0" smtClean="0">
                    <a:sym typeface="Wingdings" panose="05000000000000000000" pitchFamily="2" charset="2"/>
                  </a:rPr>
                  <a:t>(molar </a:t>
                </a:r>
                <a:r>
                  <a:rPr lang="de-AT" sz="2400" dirty="0" err="1" smtClean="0">
                    <a:sym typeface="Wingdings" panose="05000000000000000000" pitchFamily="2" charset="2"/>
                  </a:rPr>
                  <a:t>volume</a:t>
                </a:r>
                <a:r>
                  <a:rPr lang="de-AT" sz="24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2400" dirty="0" err="1" smtClean="0">
                    <a:sym typeface="Wingdings" panose="05000000000000000000" pitchFamily="2" charset="2"/>
                  </a:rPr>
                  <a:t>of</a:t>
                </a:r>
                <a:r>
                  <a:rPr lang="de-AT" sz="24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2400" dirty="0" err="1" smtClean="0">
                    <a:sym typeface="Wingdings" panose="05000000000000000000" pitchFamily="2" charset="2"/>
                  </a:rPr>
                  <a:t>syste</a:t>
                </a:r>
                <a:r>
                  <a:rPr lang="de-AT" sz="2400" dirty="0" err="1">
                    <a:sym typeface="Wingdings" panose="05000000000000000000" pitchFamily="2" charset="2"/>
                  </a:rPr>
                  <a:t>m</a:t>
                </a:r>
                <a:r>
                  <a:rPr lang="de-AT" sz="2400" dirty="0" smtClean="0"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424" y="4064397"/>
                <a:ext cx="8613127" cy="1249060"/>
              </a:xfrm>
              <a:prstGeom prst="rect">
                <a:avLst/>
              </a:prstGeom>
              <a:blipFill rotWithShape="0">
                <a:blip r:embed="rId3"/>
                <a:stretch>
                  <a:fillRect l="-991" b="-487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567912" y="3169882"/>
                <a:ext cx="9754209" cy="574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sz="2000" dirty="0" smtClean="0"/>
                  <a:t> - Site </a:t>
                </a:r>
                <a:r>
                  <a:rPr lang="de-AT" sz="2000" dirty="0" err="1" smtClean="0"/>
                  <a:t>fraction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vacancies</a:t>
                </a:r>
                <a:r>
                  <a:rPr lang="de-AT" sz="2000" dirty="0" smtClean="0"/>
                  <a:t> on „</a:t>
                </a:r>
                <a:r>
                  <a:rPr lang="de-AT" sz="2000" i="1" dirty="0" smtClean="0"/>
                  <a:t>i</a:t>
                </a:r>
                <a:r>
                  <a:rPr lang="de-AT" sz="2000" dirty="0" smtClean="0"/>
                  <a:t>“-sites (= </a:t>
                </a:r>
                <a:r>
                  <a:rPr lang="de-AT" sz="2000" dirty="0" err="1" smtClean="0"/>
                  <a:t>fraction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„</a:t>
                </a:r>
                <a:r>
                  <a:rPr lang="de-AT" sz="2000" i="1" dirty="0" smtClean="0"/>
                  <a:t>i</a:t>
                </a:r>
                <a:r>
                  <a:rPr lang="de-AT" sz="2000" dirty="0" smtClean="0"/>
                  <a:t>“-sites </a:t>
                </a:r>
                <a:r>
                  <a:rPr lang="de-AT" sz="2000" dirty="0" err="1" smtClean="0"/>
                  <a:t>occupied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by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the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vacancies</a:t>
                </a:r>
                <a:r>
                  <a:rPr lang="de-AT" sz="2000" dirty="0" smtClean="0"/>
                  <a:t>)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12" y="3169882"/>
                <a:ext cx="9754209" cy="574132"/>
              </a:xfrm>
              <a:prstGeom prst="rect">
                <a:avLst/>
              </a:prstGeom>
              <a:blipFill rotWithShape="0">
                <a:blip r:embed="rId4"/>
                <a:stretch>
                  <a:fillRect r="-375" b="-957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9"/>
          <p:cNvSpPr txBox="1">
            <a:spLocks noChangeArrowheads="1"/>
          </p:cNvSpPr>
          <p:nvPr/>
        </p:nvSpPr>
        <p:spPr bwMode="auto">
          <a:xfrm>
            <a:off x="3627888" y="6435407"/>
            <a:ext cx="4936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sz="1600" i="1" dirty="0" smtClean="0"/>
              <a:t>Svoboda J., Fischer F.D., </a:t>
            </a:r>
            <a:r>
              <a:rPr lang="de-AT" sz="1600" i="1" dirty="0"/>
              <a:t>Acta Mater. </a:t>
            </a:r>
            <a:r>
              <a:rPr lang="de-AT" sz="1600" i="1" dirty="0" smtClean="0"/>
              <a:t>60 </a:t>
            </a:r>
            <a:r>
              <a:rPr lang="de-AT" sz="1600" i="1" dirty="0"/>
              <a:t>(</a:t>
            </a:r>
            <a:r>
              <a:rPr lang="de-AT" sz="1600" i="1" dirty="0" smtClean="0"/>
              <a:t>2012) 1211-1220</a:t>
            </a:r>
            <a:endParaRPr lang="de-AT" sz="1600" i="1" dirty="0"/>
          </a:p>
        </p:txBody>
      </p:sp>
    </p:spTree>
    <p:extLst>
      <p:ext uri="{BB962C8B-B14F-4D97-AF65-F5344CB8AC3E}">
        <p14:creationId xmlns:p14="http://schemas.microsoft.com/office/powerpoint/2010/main" val="34807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Why does it take so long to evolve?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9316"/>
                <a:ext cx="10515600" cy="472265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de-AT" dirty="0" smtClean="0"/>
                  <a:t>Vacancy </a:t>
                </a:r>
                <a:r>
                  <a:rPr lang="de-AT" dirty="0" err="1" smtClean="0"/>
                  <a:t>balance</a:t>
                </a:r>
                <a:r>
                  <a:rPr lang="de-AT" dirty="0" smtClean="0"/>
                  <a:t>:   </a:t>
                </a:r>
              </a:p>
              <a:p>
                <a:pPr>
                  <a:lnSpc>
                    <a:spcPct val="150000"/>
                  </a:lnSpc>
                </a:pPr>
                <a:endParaRPr lang="de-AT" dirty="0"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AT" dirty="0" err="1" smtClean="0"/>
                  <a:t>Minimization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of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free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energy</a:t>
                </a:r>
                <a:r>
                  <a:rPr lang="de-AT" dirty="0" smtClean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de-AT" dirty="0"/>
              </a:p>
              <a:p>
                <a:pPr>
                  <a:lnSpc>
                    <a:spcPct val="150000"/>
                  </a:lnSpc>
                </a:pPr>
                <a:r>
                  <a:rPr lang="de-AT" dirty="0" smtClean="0"/>
                  <a:t>Combine </a:t>
                </a:r>
                <a:r>
                  <a:rPr lang="de-AT" dirty="0" err="1" smtClean="0"/>
                  <a:t>these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two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above</a:t>
                </a:r>
                <a:r>
                  <a:rPr lang="de-AT" dirty="0" smtClean="0"/>
                  <a:t> </a:t>
                </a:r>
                <a:r>
                  <a:rPr lang="de-AT" dirty="0" smtClean="0">
                    <a:sym typeface="Wingdings" panose="05000000000000000000" pitchFamily="2" charset="2"/>
                  </a:rPr>
                  <a:t> </a:t>
                </a:r>
                <a:r>
                  <a:rPr lang="de-AT" dirty="0" err="1" smtClean="0">
                    <a:sym typeface="Wingdings" panose="05000000000000000000" pitchFamily="2" charset="2"/>
                  </a:rPr>
                  <a:t>solve</a:t>
                </a:r>
                <a:r>
                  <a:rPr lang="de-AT" dirty="0" smtClean="0">
                    <a:sym typeface="Wingdings" panose="05000000000000000000" pitchFamily="2" charset="2"/>
                  </a:rPr>
                  <a:t> </a:t>
                </a:r>
                <a:r>
                  <a:rPr lang="de-AT" dirty="0" err="1" smtClean="0">
                    <a:sym typeface="Wingdings" panose="05000000000000000000" pitchFamily="2" charset="2"/>
                  </a:rPr>
                  <a:t>for</a:t>
                </a:r>
                <a:r>
                  <a:rPr lang="de-AT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A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</m:t>
                        </m:r>
                        <m:r>
                          <a:rPr lang="de-A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de-AT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de-AT" dirty="0" smtClean="0"/>
              </a:p>
              <a:p>
                <a:pPr>
                  <a:lnSpc>
                    <a:spcPct val="150000"/>
                  </a:lnSpc>
                </a:pPr>
                <a:r>
                  <a:rPr lang="de-AT" dirty="0" smtClean="0"/>
                  <a:t>The immobile </a:t>
                </a:r>
                <a:r>
                  <a:rPr lang="de-AT" dirty="0" err="1" smtClean="0"/>
                  <a:t>vacancies</a:t>
                </a:r>
                <a:r>
                  <a:rPr lang="de-AT" dirty="0" smtClean="0"/>
                  <a:t> </a:t>
                </a:r>
                <a:r>
                  <a:rPr lang="de-AT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de-AT" dirty="0" smtClean="0"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endParaRPr lang="de-AT" dirty="0">
                  <a:sym typeface="Wingdings" panose="05000000000000000000" pitchFamily="2" charset="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de-AT" dirty="0" smtClean="0"/>
              </a:p>
              <a:p>
                <a:pPr>
                  <a:lnSpc>
                    <a:spcPct val="150000"/>
                  </a:lnSpc>
                </a:pPr>
                <a:endParaRPr lang="de-AT" dirty="0" smtClean="0"/>
              </a:p>
            </p:txBody>
          </p:sp>
        </mc:Choice>
        <mc:Fallback xmlns="">
          <p:sp>
            <p:nvSpPr>
              <p:cNvPr id="16387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9316"/>
                <a:ext cx="10515600" cy="4722658"/>
              </a:xfrm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2016924" y="2376378"/>
                <a:ext cx="8158152" cy="593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de-A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de-A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de-A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AT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de-AT" sz="20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A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de-AT" sz="20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924" y="2376378"/>
                <a:ext cx="8158152" cy="5936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1546124" y="3818764"/>
                <a:ext cx="3868595" cy="790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  <m:sup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</m:sub>
                            <m:sup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num>
                        <m:den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</m:sub>
                            <m:sup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d>
                            <m:dPr>
                              <m:ctrlP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de-A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4" y="3818764"/>
                <a:ext cx="3868595" cy="7908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073490" y="3978805"/>
                <a:ext cx="2111477" cy="691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A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AT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de-AT" sz="2000" b="0" i="1" smtClean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490" y="3978805"/>
                <a:ext cx="2111477" cy="6915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9"/>
          <p:cNvSpPr txBox="1">
            <a:spLocks noChangeArrowheads="1"/>
          </p:cNvSpPr>
          <p:nvPr/>
        </p:nvSpPr>
        <p:spPr bwMode="auto">
          <a:xfrm>
            <a:off x="3627888" y="6435407"/>
            <a:ext cx="4936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sz="1600" i="1" dirty="0" smtClean="0"/>
              <a:t>Svoboda J., Fischer F.D., </a:t>
            </a:r>
            <a:r>
              <a:rPr lang="de-AT" sz="1600" i="1" dirty="0"/>
              <a:t>Acta Mater. </a:t>
            </a:r>
            <a:r>
              <a:rPr lang="de-AT" sz="1600" i="1" dirty="0" smtClean="0"/>
              <a:t>60 </a:t>
            </a:r>
            <a:r>
              <a:rPr lang="de-AT" sz="1600" i="1" dirty="0"/>
              <a:t>(</a:t>
            </a:r>
            <a:r>
              <a:rPr lang="de-AT" sz="1600" i="1" dirty="0" smtClean="0"/>
              <a:t>2012) 1211-1220</a:t>
            </a:r>
            <a:endParaRPr lang="de-AT" sz="1600" i="1" dirty="0"/>
          </a:p>
        </p:txBody>
      </p:sp>
    </p:spTree>
    <p:extLst>
      <p:ext uri="{BB962C8B-B14F-4D97-AF65-F5344CB8AC3E}">
        <p14:creationId xmlns:p14="http://schemas.microsoft.com/office/powerpoint/2010/main" val="31584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mtClean="0"/>
              <a:t>What is it all about?</a:t>
            </a:r>
          </a:p>
        </p:txBody>
      </p:sp>
      <p:sp>
        <p:nvSpPr>
          <p:cNvPr id="18435" name="Inhaltsplatzhalter 2"/>
          <p:cNvSpPr>
            <a:spLocks noGrp="1"/>
          </p:cNvSpPr>
          <p:nvPr>
            <p:ph idx="4294967295"/>
          </p:nvPr>
        </p:nvSpPr>
        <p:spPr>
          <a:xfrm>
            <a:off x="838200" y="1582738"/>
            <a:ext cx="10515600" cy="4351337"/>
          </a:xfrm>
        </p:spPr>
        <p:txBody>
          <a:bodyPr/>
          <a:lstStyle/>
          <a:p>
            <a:r>
              <a:rPr lang="de-AT" dirty="0" smtClean="0">
                <a:sym typeface="Wingdings" panose="05000000000000000000" pitchFamily="2" charset="2"/>
              </a:rPr>
              <a:t>Equilibrium </a:t>
            </a:r>
            <a:r>
              <a:rPr lang="de-AT" dirty="0" err="1" smtClean="0">
                <a:sym typeface="Wingdings" panose="05000000000000000000" pitchFamily="2" charset="2"/>
              </a:rPr>
              <a:t>vacancy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concentration</a:t>
            </a:r>
            <a:r>
              <a:rPr lang="de-AT" dirty="0" smtClean="0">
                <a:sym typeface="Wingdings" panose="05000000000000000000" pitchFamily="2" charset="2"/>
              </a:rPr>
              <a:t>  </a:t>
            </a:r>
            <a:r>
              <a:rPr lang="de-AT" dirty="0" err="1" smtClean="0">
                <a:sym typeface="Wingdings" panose="05000000000000000000" pitchFamily="2" charset="2"/>
              </a:rPr>
              <a:t>thermodynamics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make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them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appear</a:t>
            </a:r>
            <a:endParaRPr lang="de-AT" dirty="0" smtClean="0"/>
          </a:p>
        </p:txBody>
      </p:sp>
      <p:sp>
        <p:nvSpPr>
          <p:cNvPr id="7" name="Textfeld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64621" y="2053404"/>
            <a:ext cx="1766253" cy="672234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AT">
                <a:noFill/>
              </a:rPr>
              <a:t> </a:t>
            </a:r>
          </a:p>
        </p:txBody>
      </p:sp>
      <p:pic>
        <p:nvPicPr>
          <p:cNvPr id="18441" name="Picture 9" descr="va_eq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5" y="2823961"/>
            <a:ext cx="2400300" cy="13430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m_s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18" y="4715142"/>
            <a:ext cx="26193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hmva_s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44" y="2823961"/>
            <a:ext cx="555307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3435567" y="3136056"/>
                <a:ext cx="219226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𝑉𝑎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</m:sub>
                                <m:sup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67" y="3136056"/>
                <a:ext cx="2192267" cy="6223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412295" y="5443805"/>
                <a:ext cx="1861920" cy="337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  <m:sup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  <m:sup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  <m:sup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95" y="5443805"/>
                <a:ext cx="1861920" cy="337400"/>
              </a:xfrm>
              <a:prstGeom prst="rect">
                <a:avLst/>
              </a:prstGeom>
              <a:blipFill rotWithShape="0">
                <a:blip r:embed="rId7"/>
                <a:stretch>
                  <a:fillRect l="-2623" t="-1818" r="-328" b="-1818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8"/>
          <p:cNvSpPr/>
          <p:nvPr/>
        </p:nvSpPr>
        <p:spPr>
          <a:xfrm>
            <a:off x="3362632" y="3333135"/>
            <a:ext cx="717755" cy="42527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Rechteck 31"/>
          <p:cNvSpPr/>
          <p:nvPr/>
        </p:nvSpPr>
        <p:spPr>
          <a:xfrm>
            <a:off x="1897626" y="5434056"/>
            <a:ext cx="376589" cy="42527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Rechteck 32"/>
          <p:cNvSpPr/>
          <p:nvPr/>
        </p:nvSpPr>
        <p:spPr>
          <a:xfrm>
            <a:off x="1082077" y="5434055"/>
            <a:ext cx="402594" cy="42527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1" name="Gerade Verbindung mit Pfeil 20"/>
          <p:cNvCxnSpPr>
            <a:stCxn id="19" idx="1"/>
          </p:cNvCxnSpPr>
          <p:nvPr/>
        </p:nvCxnSpPr>
        <p:spPr>
          <a:xfrm flipH="1" flipV="1">
            <a:off x="2812595" y="3333135"/>
            <a:ext cx="550037" cy="2126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3379382" y="5168975"/>
            <a:ext cx="833586" cy="1540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Rechteck 36"/>
          <p:cNvSpPr/>
          <p:nvPr/>
        </p:nvSpPr>
        <p:spPr>
          <a:xfrm>
            <a:off x="3379382" y="5405447"/>
            <a:ext cx="833586" cy="1540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Rechteck 37"/>
          <p:cNvSpPr/>
          <p:nvPr/>
        </p:nvSpPr>
        <p:spPr>
          <a:xfrm>
            <a:off x="665284" y="3254477"/>
            <a:ext cx="917710" cy="155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39" name="Gerade Verbindung mit Pfeil 38"/>
          <p:cNvCxnSpPr/>
          <p:nvPr/>
        </p:nvCxnSpPr>
        <p:spPr>
          <a:xfrm flipV="1">
            <a:off x="2274216" y="5612505"/>
            <a:ext cx="852902" cy="206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V="1">
            <a:off x="1283374" y="5217500"/>
            <a:ext cx="1843744" cy="285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endCxn id="33" idx="0"/>
          </p:cNvCxnSpPr>
          <p:nvPr/>
        </p:nvCxnSpPr>
        <p:spPr>
          <a:xfrm>
            <a:off x="1283374" y="5246000"/>
            <a:ext cx="0" cy="1880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/>
          <p:cNvSpPr/>
          <p:nvPr/>
        </p:nvSpPr>
        <p:spPr>
          <a:xfrm>
            <a:off x="9405082" y="2151463"/>
            <a:ext cx="525791" cy="42527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1" name="Rechteck 50"/>
          <p:cNvSpPr/>
          <p:nvPr/>
        </p:nvSpPr>
        <p:spPr>
          <a:xfrm>
            <a:off x="6648608" y="4288987"/>
            <a:ext cx="1875960" cy="25351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52" name="Gerade Verbindung mit Pfeil 51"/>
          <p:cNvCxnSpPr/>
          <p:nvPr/>
        </p:nvCxnSpPr>
        <p:spPr>
          <a:xfrm flipH="1">
            <a:off x="8524568" y="2588651"/>
            <a:ext cx="1131288" cy="17003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0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838200" y="58942"/>
            <a:ext cx="10515600" cy="1325563"/>
          </a:xfrm>
        </p:spPr>
        <p:txBody>
          <a:bodyPr/>
          <a:lstStyle/>
          <a:p>
            <a:r>
              <a:rPr lang="de-AT" dirty="0" err="1" smtClean="0"/>
              <a:t>Examples</a:t>
            </a:r>
            <a:endParaRPr lang="de-AT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838200" y="1029212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dirty="0" err="1" smtClean="0"/>
              <a:t>Examples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MatCalc</a:t>
            </a:r>
            <a:r>
              <a:rPr lang="de-AT" dirty="0" smtClean="0"/>
              <a:t> </a:t>
            </a:r>
            <a:r>
              <a:rPr lang="de-AT" dirty="0" err="1" smtClean="0"/>
              <a:t>website</a:t>
            </a:r>
            <a:r>
              <a:rPr lang="de-AT" dirty="0" smtClean="0"/>
              <a:t> (P2-1, P2-2)</a:t>
            </a:r>
          </a:p>
          <a:p>
            <a:pPr lvl="1">
              <a:lnSpc>
                <a:spcPct val="150000"/>
              </a:lnSpc>
            </a:pPr>
            <a:r>
              <a:rPr lang="de-AT" dirty="0" smtClean="0"/>
              <a:t>FSAK </a:t>
            </a:r>
            <a:r>
              <a:rPr lang="de-AT" dirty="0" err="1" smtClean="0"/>
              <a:t>model</a:t>
            </a:r>
            <a:endParaRPr lang="de-AT" dirty="0" smtClean="0"/>
          </a:p>
          <a:p>
            <a:pPr lvl="1">
              <a:lnSpc>
                <a:spcPct val="150000"/>
              </a:lnSpc>
            </a:pPr>
            <a:r>
              <a:rPr lang="de-AT" dirty="0" smtClean="0"/>
              <a:t>Al-</a:t>
            </a:r>
            <a:r>
              <a:rPr lang="de-AT" dirty="0" err="1" smtClean="0"/>
              <a:t>Cu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r>
              <a:rPr lang="de-AT" dirty="0" smtClean="0"/>
              <a:t>, 4.3 </a:t>
            </a:r>
            <a:r>
              <a:rPr lang="de-AT" dirty="0" err="1" smtClean="0"/>
              <a:t>wt</a:t>
            </a:r>
            <a:r>
              <a:rPr lang="de-AT" dirty="0" smtClean="0"/>
              <a:t>.% </a:t>
            </a:r>
            <a:r>
              <a:rPr lang="de-AT" dirty="0" err="1" smtClean="0"/>
              <a:t>Cu</a:t>
            </a:r>
            <a:endParaRPr lang="de-AT" dirty="0"/>
          </a:p>
          <a:p>
            <a:pPr lvl="1">
              <a:lnSpc>
                <a:spcPct val="150000"/>
              </a:lnSpc>
            </a:pPr>
            <a:r>
              <a:rPr lang="de-AT" dirty="0" err="1" smtClean="0"/>
              <a:t>Precipitates</a:t>
            </a:r>
            <a:r>
              <a:rPr lang="de-AT" dirty="0" smtClean="0"/>
              <a:t>: TH_DP_GPB- (</a:t>
            </a:r>
            <a:r>
              <a:rPr lang="de-AT" dirty="0" err="1" smtClean="0"/>
              <a:t>bulk</a:t>
            </a:r>
            <a:r>
              <a:rPr lang="de-AT" dirty="0" smtClean="0"/>
              <a:t>), THETA_PRIME- (</a:t>
            </a:r>
            <a:r>
              <a:rPr lang="de-AT" dirty="0" err="1" smtClean="0"/>
              <a:t>disl</a:t>
            </a:r>
            <a:r>
              <a:rPr lang="de-AT" dirty="0" smtClean="0"/>
              <a:t>.), THETA_AL2CU- (</a:t>
            </a:r>
            <a:r>
              <a:rPr lang="de-AT" dirty="0" err="1" smtClean="0"/>
              <a:t>disl</a:t>
            </a:r>
            <a:r>
              <a:rPr lang="de-AT" dirty="0" smtClean="0"/>
              <a:t>.)</a:t>
            </a:r>
          </a:p>
          <a:p>
            <a:pPr lvl="1">
              <a:lnSpc>
                <a:spcPct val="150000"/>
              </a:lnSpc>
            </a:pPr>
            <a:r>
              <a:rPr lang="de-AT" dirty="0" smtClean="0"/>
              <a:t>Al-</a:t>
            </a:r>
            <a:r>
              <a:rPr lang="de-AT" dirty="0" err="1" smtClean="0"/>
              <a:t>fcc</a:t>
            </a:r>
            <a:r>
              <a:rPr lang="de-AT" dirty="0" smtClean="0"/>
              <a:t> </a:t>
            </a:r>
            <a:r>
              <a:rPr lang="de-AT" dirty="0" err="1"/>
              <a:t>domain</a:t>
            </a:r>
            <a:endParaRPr lang="de-AT" dirty="0"/>
          </a:p>
          <a:p>
            <a:pPr lvl="1">
              <a:lnSpc>
                <a:spcPct val="150000"/>
              </a:lnSpc>
            </a:pPr>
            <a:endParaRPr lang="de-AT" dirty="0" smtClean="0"/>
          </a:p>
          <a:p>
            <a:pPr marL="0" indent="0">
              <a:lnSpc>
                <a:spcPct val="150000"/>
              </a:lnSpc>
              <a:buNone/>
            </a:pPr>
            <a:endParaRPr lang="de-AT" dirty="0" smtClean="0"/>
          </a:p>
          <a:p>
            <a:pPr>
              <a:lnSpc>
                <a:spcPct val="150000"/>
              </a:lnSpc>
            </a:pPr>
            <a:endParaRPr lang="de-AT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de-AT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de-AT" dirty="0" smtClean="0"/>
          </a:p>
          <a:p>
            <a:pPr>
              <a:lnSpc>
                <a:spcPct val="150000"/>
              </a:lnSpc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5911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838200" y="58942"/>
            <a:ext cx="10515600" cy="1325563"/>
          </a:xfrm>
        </p:spPr>
        <p:txBody>
          <a:bodyPr/>
          <a:lstStyle/>
          <a:p>
            <a:r>
              <a:rPr lang="de-AT" dirty="0" err="1" smtClean="0"/>
              <a:t>Examples</a:t>
            </a:r>
            <a:endParaRPr lang="de-AT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838200" y="1029212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dirty="0" smtClean="0"/>
              <a:t>Al-</a:t>
            </a:r>
            <a:r>
              <a:rPr lang="de-AT" dirty="0" err="1" smtClean="0"/>
              <a:t>Cu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r>
              <a:rPr lang="de-AT" dirty="0" smtClean="0"/>
              <a:t> (</a:t>
            </a:r>
            <a:r>
              <a:rPr lang="de-AT" dirty="0" err="1" smtClean="0"/>
              <a:t>Example</a:t>
            </a:r>
            <a:r>
              <a:rPr lang="de-AT" dirty="0" smtClean="0"/>
              <a:t> P2-1), </a:t>
            </a:r>
            <a:r>
              <a:rPr lang="de-AT" dirty="0" err="1" smtClean="0"/>
              <a:t>tempered</a:t>
            </a:r>
            <a:r>
              <a:rPr lang="de-AT" dirty="0" smtClean="0"/>
              <a:t> at 200°C</a:t>
            </a:r>
          </a:p>
          <a:p>
            <a:pPr>
              <a:lnSpc>
                <a:spcPct val="150000"/>
              </a:lnSpc>
            </a:pPr>
            <a:endParaRPr lang="de-AT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" y="1742400"/>
            <a:ext cx="10730703" cy="51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838200" y="58942"/>
            <a:ext cx="10515600" cy="1325563"/>
          </a:xfrm>
        </p:spPr>
        <p:txBody>
          <a:bodyPr/>
          <a:lstStyle/>
          <a:p>
            <a:r>
              <a:rPr lang="de-AT" dirty="0" err="1" smtClean="0"/>
              <a:t>Examples</a:t>
            </a:r>
            <a:endParaRPr lang="de-AT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838200" y="1029212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dirty="0" smtClean="0"/>
              <a:t>Al-</a:t>
            </a:r>
            <a:r>
              <a:rPr lang="de-AT" dirty="0" err="1" smtClean="0"/>
              <a:t>Cu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r>
              <a:rPr lang="de-AT" dirty="0" smtClean="0"/>
              <a:t> (</a:t>
            </a:r>
            <a:r>
              <a:rPr lang="de-AT" dirty="0" err="1" smtClean="0"/>
              <a:t>Example</a:t>
            </a:r>
            <a:r>
              <a:rPr lang="de-AT" dirty="0" smtClean="0"/>
              <a:t> P2-1), </a:t>
            </a:r>
            <a:r>
              <a:rPr lang="de-AT" dirty="0" err="1" smtClean="0"/>
              <a:t>tempered</a:t>
            </a:r>
            <a:r>
              <a:rPr lang="de-AT" dirty="0" smtClean="0"/>
              <a:t> at 150°C</a:t>
            </a:r>
          </a:p>
          <a:p>
            <a:pPr>
              <a:lnSpc>
                <a:spcPct val="150000"/>
              </a:lnSpc>
            </a:pPr>
            <a:endParaRPr lang="de-AT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" y="1742400"/>
            <a:ext cx="10730703" cy="51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838200" y="58942"/>
            <a:ext cx="10515600" cy="1325563"/>
          </a:xfrm>
        </p:spPr>
        <p:txBody>
          <a:bodyPr/>
          <a:lstStyle/>
          <a:p>
            <a:r>
              <a:rPr lang="de-AT" dirty="0" err="1" smtClean="0"/>
              <a:t>Examples</a:t>
            </a:r>
            <a:endParaRPr lang="de-AT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838200" y="1029212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dirty="0" smtClean="0"/>
              <a:t>Al-</a:t>
            </a:r>
            <a:r>
              <a:rPr lang="de-AT" dirty="0" err="1" smtClean="0"/>
              <a:t>Cu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r>
              <a:rPr lang="de-AT" dirty="0" smtClean="0"/>
              <a:t> (</a:t>
            </a:r>
            <a:r>
              <a:rPr lang="de-AT" dirty="0" err="1" smtClean="0"/>
              <a:t>Example</a:t>
            </a:r>
            <a:r>
              <a:rPr lang="de-AT" dirty="0" smtClean="0"/>
              <a:t> P2-1), </a:t>
            </a:r>
            <a:r>
              <a:rPr lang="de-AT" dirty="0" err="1" smtClean="0"/>
              <a:t>tempered</a:t>
            </a:r>
            <a:r>
              <a:rPr lang="de-AT" dirty="0" smtClean="0"/>
              <a:t> at 100°C</a:t>
            </a:r>
          </a:p>
          <a:p>
            <a:pPr>
              <a:lnSpc>
                <a:spcPct val="150000"/>
              </a:lnSpc>
            </a:pPr>
            <a:endParaRPr lang="de-AT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" y="1742400"/>
            <a:ext cx="10730703" cy="51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838200" y="58942"/>
            <a:ext cx="10515600" cy="1325563"/>
          </a:xfrm>
        </p:spPr>
        <p:txBody>
          <a:bodyPr/>
          <a:lstStyle/>
          <a:p>
            <a:r>
              <a:rPr lang="de-AT" dirty="0" err="1" smtClean="0"/>
              <a:t>Examples</a:t>
            </a:r>
            <a:endParaRPr lang="de-AT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838200" y="1029212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dirty="0" smtClean="0"/>
              <a:t>Al-</a:t>
            </a:r>
            <a:r>
              <a:rPr lang="de-AT" dirty="0" err="1" smtClean="0"/>
              <a:t>Cu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r>
              <a:rPr lang="de-AT" dirty="0" smtClean="0"/>
              <a:t> (</a:t>
            </a:r>
            <a:r>
              <a:rPr lang="de-AT" dirty="0" err="1" smtClean="0"/>
              <a:t>Example</a:t>
            </a:r>
            <a:r>
              <a:rPr lang="de-AT" dirty="0" smtClean="0"/>
              <a:t> P2-1)</a:t>
            </a:r>
          </a:p>
          <a:p>
            <a:pPr>
              <a:lnSpc>
                <a:spcPct val="150000"/>
              </a:lnSpc>
            </a:pPr>
            <a:endParaRPr lang="de-AT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18" y="2212064"/>
            <a:ext cx="867636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838200" y="58942"/>
            <a:ext cx="10515600" cy="1325563"/>
          </a:xfrm>
        </p:spPr>
        <p:txBody>
          <a:bodyPr/>
          <a:lstStyle/>
          <a:p>
            <a:r>
              <a:rPr lang="de-AT" dirty="0" err="1" smtClean="0"/>
              <a:t>Examples</a:t>
            </a:r>
            <a:endParaRPr lang="de-AT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838200" y="1029212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dirty="0" smtClean="0"/>
              <a:t>Al-</a:t>
            </a:r>
            <a:r>
              <a:rPr lang="de-AT" dirty="0" err="1" smtClean="0"/>
              <a:t>Cu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r>
              <a:rPr lang="de-AT" dirty="0" smtClean="0"/>
              <a:t> (</a:t>
            </a:r>
            <a:r>
              <a:rPr lang="de-AT" dirty="0" err="1" smtClean="0"/>
              <a:t>Example</a:t>
            </a:r>
            <a:r>
              <a:rPr lang="de-AT" dirty="0" smtClean="0"/>
              <a:t> P2-2), </a:t>
            </a:r>
            <a:r>
              <a:rPr lang="de-AT" dirty="0" err="1" smtClean="0"/>
              <a:t>influence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cooling</a:t>
            </a:r>
            <a:r>
              <a:rPr lang="de-AT" dirty="0" smtClean="0"/>
              <a:t> rate</a:t>
            </a:r>
          </a:p>
          <a:p>
            <a:pPr>
              <a:lnSpc>
                <a:spcPct val="150000"/>
              </a:lnSpc>
            </a:pPr>
            <a:endParaRPr lang="de-AT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" y="1742400"/>
            <a:ext cx="10274261" cy="51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838200" y="58942"/>
            <a:ext cx="10515600" cy="1325563"/>
          </a:xfrm>
        </p:spPr>
        <p:txBody>
          <a:bodyPr/>
          <a:lstStyle/>
          <a:p>
            <a:r>
              <a:rPr lang="de-AT" dirty="0" err="1" smtClean="0"/>
              <a:t>Examples</a:t>
            </a:r>
            <a:endParaRPr lang="de-AT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838200" y="1029212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dirty="0" smtClean="0"/>
              <a:t>Al-</a:t>
            </a:r>
            <a:r>
              <a:rPr lang="de-AT" dirty="0" err="1" smtClean="0"/>
              <a:t>Cu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r>
              <a:rPr lang="de-AT" dirty="0" smtClean="0"/>
              <a:t> (</a:t>
            </a:r>
            <a:r>
              <a:rPr lang="de-AT" dirty="0" err="1" smtClean="0"/>
              <a:t>Example</a:t>
            </a:r>
            <a:r>
              <a:rPr lang="de-AT" dirty="0" smtClean="0"/>
              <a:t> P2-2), </a:t>
            </a:r>
            <a:r>
              <a:rPr lang="de-AT" dirty="0" err="1" smtClean="0"/>
              <a:t>influence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dislocation</a:t>
            </a:r>
            <a:r>
              <a:rPr lang="de-AT" dirty="0" smtClean="0"/>
              <a:t> </a:t>
            </a:r>
            <a:r>
              <a:rPr lang="de-AT" dirty="0" err="1" smtClean="0"/>
              <a:t>density</a:t>
            </a:r>
            <a:endParaRPr lang="de-AT" dirty="0" smtClean="0"/>
          </a:p>
          <a:p>
            <a:pPr>
              <a:lnSpc>
                <a:spcPct val="150000"/>
              </a:lnSpc>
            </a:pPr>
            <a:endParaRPr lang="de-AT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" y="1742400"/>
            <a:ext cx="10274261" cy="51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838200" y="58942"/>
            <a:ext cx="10515600" cy="1325563"/>
          </a:xfrm>
        </p:spPr>
        <p:txBody>
          <a:bodyPr/>
          <a:lstStyle/>
          <a:p>
            <a:r>
              <a:rPr lang="de-AT" dirty="0" err="1" smtClean="0"/>
              <a:t>Examples</a:t>
            </a:r>
            <a:endParaRPr lang="de-AT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838200" y="1029212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AT" dirty="0" smtClean="0"/>
              <a:t>System Al-Mg-Si</a:t>
            </a:r>
          </a:p>
          <a:p>
            <a:pPr>
              <a:lnSpc>
                <a:spcPct val="150000"/>
              </a:lnSpc>
            </a:pPr>
            <a:r>
              <a:rPr lang="de-AT" dirty="0" smtClean="0"/>
              <a:t>Mg = 0,4 </a:t>
            </a:r>
            <a:r>
              <a:rPr lang="de-AT" dirty="0" err="1" smtClean="0"/>
              <a:t>wt</a:t>
            </a:r>
            <a:r>
              <a:rPr lang="de-AT" dirty="0" smtClean="0"/>
              <a:t>.%, Si = 1,1 </a:t>
            </a:r>
            <a:r>
              <a:rPr lang="de-AT" dirty="0" err="1" smtClean="0"/>
              <a:t>wt</a:t>
            </a:r>
            <a:r>
              <a:rPr lang="de-AT" dirty="0" smtClean="0"/>
              <a:t>.%</a:t>
            </a:r>
          </a:p>
          <a:p>
            <a:pPr>
              <a:lnSpc>
                <a:spcPct val="150000"/>
              </a:lnSpc>
            </a:pPr>
            <a:r>
              <a:rPr lang="de-AT" dirty="0" smtClean="0"/>
              <a:t>Mg5Si6_B_DP-precipiate. </a:t>
            </a:r>
            <a:r>
              <a:rPr lang="de-AT" dirty="0" err="1" smtClean="0"/>
              <a:t>Nucleates</a:t>
            </a:r>
            <a:r>
              <a:rPr lang="de-AT" dirty="0" smtClean="0"/>
              <a:t> at </a:t>
            </a:r>
            <a:r>
              <a:rPr lang="de-AT" dirty="0" err="1" smtClean="0"/>
              <a:t>bulk</a:t>
            </a:r>
            <a:r>
              <a:rPr lang="de-AT" dirty="0" smtClean="0"/>
              <a:t> </a:t>
            </a:r>
            <a:r>
              <a:rPr lang="de-AT" dirty="0" err="1" smtClean="0"/>
              <a:t>sites</a:t>
            </a:r>
            <a:endParaRPr lang="de-AT" dirty="0" smtClean="0"/>
          </a:p>
          <a:p>
            <a:pPr>
              <a:lnSpc>
                <a:spcPct val="150000"/>
              </a:lnSpc>
            </a:pPr>
            <a:r>
              <a:rPr lang="de-AT" dirty="0" smtClean="0"/>
              <a:t>Al-</a:t>
            </a:r>
            <a:r>
              <a:rPr lang="de-AT" dirty="0" err="1" smtClean="0"/>
              <a:t>fcc</a:t>
            </a:r>
            <a:r>
              <a:rPr lang="de-AT" dirty="0"/>
              <a:t> </a:t>
            </a:r>
            <a:r>
              <a:rPr lang="de-AT" dirty="0" err="1" smtClean="0"/>
              <a:t>domain</a:t>
            </a:r>
            <a:endParaRPr lang="de-AT" dirty="0" smtClean="0"/>
          </a:p>
          <a:p>
            <a:pPr>
              <a:lnSpc>
                <a:spcPct val="150000"/>
              </a:lnSpc>
            </a:pPr>
            <a:r>
              <a:rPr lang="de-AT" dirty="0" err="1" smtClean="0"/>
              <a:t>Trapping</a:t>
            </a:r>
            <a:r>
              <a:rPr lang="de-AT" dirty="0" smtClean="0"/>
              <a:t> </a:t>
            </a:r>
            <a:r>
              <a:rPr lang="de-AT" dirty="0" err="1" smtClean="0"/>
              <a:t>sites</a:t>
            </a:r>
            <a:r>
              <a:rPr lang="de-AT" dirty="0" smtClean="0"/>
              <a:t>: Mg (2600 J/</a:t>
            </a:r>
            <a:r>
              <a:rPr lang="de-AT" dirty="0" err="1" smtClean="0"/>
              <a:t>mol</a:t>
            </a:r>
            <a:r>
              <a:rPr lang="de-AT" dirty="0" smtClean="0"/>
              <a:t>) </a:t>
            </a:r>
            <a:r>
              <a:rPr lang="de-AT" dirty="0" err="1" smtClean="0"/>
              <a:t>and</a:t>
            </a:r>
            <a:r>
              <a:rPr lang="de-AT" dirty="0" smtClean="0"/>
              <a:t> Si (3500 J/</a:t>
            </a:r>
            <a:r>
              <a:rPr lang="de-AT" dirty="0" err="1" smtClean="0"/>
              <a:t>mol</a:t>
            </a:r>
            <a:r>
              <a:rPr lang="de-AT" dirty="0" smtClean="0"/>
              <a:t>) </a:t>
            </a:r>
            <a:r>
              <a:rPr lang="de-AT" dirty="0" err="1" smtClean="0"/>
              <a:t>solute</a:t>
            </a:r>
            <a:r>
              <a:rPr lang="de-AT" dirty="0" smtClean="0"/>
              <a:t> </a:t>
            </a:r>
            <a:r>
              <a:rPr lang="de-AT" dirty="0" err="1" smtClean="0"/>
              <a:t>atoms</a:t>
            </a:r>
            <a:r>
              <a:rPr lang="de-AT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de-AT" dirty="0" smtClean="0"/>
              <a:t>FSAK </a:t>
            </a:r>
            <a:r>
              <a:rPr lang="de-AT" dirty="0" err="1" smtClean="0"/>
              <a:t>model</a:t>
            </a:r>
            <a:endParaRPr lang="de-AT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288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838200" y="58942"/>
            <a:ext cx="10515600" cy="1325563"/>
          </a:xfrm>
        </p:spPr>
        <p:txBody>
          <a:bodyPr/>
          <a:lstStyle/>
          <a:p>
            <a:r>
              <a:rPr lang="de-AT" dirty="0" err="1" smtClean="0"/>
              <a:t>Examples</a:t>
            </a:r>
            <a:endParaRPr lang="de-AT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838200" y="1029212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dirty="0" smtClean="0"/>
              <a:t>Variation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grain</a:t>
            </a:r>
            <a:r>
              <a:rPr lang="de-AT" dirty="0" smtClean="0"/>
              <a:t> </a:t>
            </a:r>
            <a:r>
              <a:rPr lang="de-AT" dirty="0" err="1" smtClean="0"/>
              <a:t>size</a:t>
            </a:r>
            <a:r>
              <a:rPr lang="de-AT" dirty="0" smtClean="0"/>
              <a:t> (FSAK)</a:t>
            </a:r>
          </a:p>
          <a:p>
            <a:pPr marL="0" indent="0">
              <a:lnSpc>
                <a:spcPct val="150000"/>
              </a:lnSpc>
              <a:buNone/>
            </a:pPr>
            <a:endParaRPr lang="de-AT" dirty="0" smtClean="0"/>
          </a:p>
          <a:p>
            <a:pPr>
              <a:lnSpc>
                <a:spcPct val="150000"/>
              </a:lnSpc>
            </a:pPr>
            <a:endParaRPr lang="de-AT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de-AT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de-AT" dirty="0" smtClean="0"/>
          </a:p>
          <a:p>
            <a:pPr>
              <a:lnSpc>
                <a:spcPct val="150000"/>
              </a:lnSpc>
            </a:pPr>
            <a:endParaRPr lang="de-AT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53" y="1750143"/>
            <a:ext cx="9401234" cy="501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838200" y="58942"/>
            <a:ext cx="10515600" cy="1325563"/>
          </a:xfrm>
        </p:spPr>
        <p:txBody>
          <a:bodyPr/>
          <a:lstStyle/>
          <a:p>
            <a:r>
              <a:rPr lang="de-AT" dirty="0" err="1" smtClean="0"/>
              <a:t>Examples</a:t>
            </a:r>
            <a:endParaRPr lang="de-AT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838200" y="1029212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dirty="0" smtClean="0"/>
              <a:t>Variation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grain</a:t>
            </a:r>
            <a:r>
              <a:rPr lang="de-AT" dirty="0" smtClean="0"/>
              <a:t> </a:t>
            </a:r>
            <a:r>
              <a:rPr lang="de-AT" dirty="0" err="1" smtClean="0"/>
              <a:t>size</a:t>
            </a:r>
            <a:r>
              <a:rPr lang="de-AT" dirty="0" smtClean="0"/>
              <a:t> (FSAK)</a:t>
            </a:r>
          </a:p>
          <a:p>
            <a:pPr marL="0" indent="0">
              <a:lnSpc>
                <a:spcPct val="150000"/>
              </a:lnSpc>
              <a:buNone/>
            </a:pPr>
            <a:endParaRPr lang="de-AT" dirty="0" smtClean="0"/>
          </a:p>
          <a:p>
            <a:pPr>
              <a:lnSpc>
                <a:spcPct val="150000"/>
              </a:lnSpc>
            </a:pPr>
            <a:endParaRPr lang="de-AT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de-AT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de-AT" dirty="0" smtClean="0"/>
          </a:p>
          <a:p>
            <a:pPr>
              <a:lnSpc>
                <a:spcPct val="150000"/>
              </a:lnSpc>
            </a:pPr>
            <a:endParaRPr lang="de-AT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90" y="2250109"/>
            <a:ext cx="7047619" cy="3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mtClean="0"/>
              <a:t>What is it all about?</a:t>
            </a:r>
          </a:p>
        </p:txBody>
      </p:sp>
      <p:sp>
        <p:nvSpPr>
          <p:cNvPr id="18435" name="Inhaltsplatzhalter 2"/>
          <p:cNvSpPr>
            <a:spLocks noGrp="1"/>
          </p:cNvSpPr>
          <p:nvPr>
            <p:ph idx="4294967295"/>
          </p:nvPr>
        </p:nvSpPr>
        <p:spPr>
          <a:xfrm>
            <a:off x="838200" y="1582738"/>
            <a:ext cx="10515600" cy="4351337"/>
          </a:xfrm>
        </p:spPr>
        <p:txBody>
          <a:bodyPr/>
          <a:lstStyle/>
          <a:p>
            <a:r>
              <a:rPr lang="de-AT" dirty="0" smtClean="0">
                <a:sym typeface="Wingdings" panose="05000000000000000000" pitchFamily="2" charset="2"/>
              </a:rPr>
              <a:t>Equilibrium </a:t>
            </a:r>
            <a:r>
              <a:rPr lang="de-AT" dirty="0" err="1" smtClean="0">
                <a:sym typeface="Wingdings" panose="05000000000000000000" pitchFamily="2" charset="2"/>
              </a:rPr>
              <a:t>vacancy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concentration</a:t>
            </a:r>
            <a:r>
              <a:rPr lang="de-AT" dirty="0" smtClean="0">
                <a:sym typeface="Wingdings" panose="05000000000000000000" pitchFamily="2" charset="2"/>
              </a:rPr>
              <a:t>  </a:t>
            </a:r>
            <a:r>
              <a:rPr lang="de-AT" dirty="0" err="1" smtClean="0">
                <a:sym typeface="Wingdings" panose="05000000000000000000" pitchFamily="2" charset="2"/>
              </a:rPr>
              <a:t>thermodynamics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make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them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appear</a:t>
            </a:r>
            <a:endParaRPr lang="de-AT" dirty="0" smtClean="0"/>
          </a:p>
        </p:txBody>
      </p:sp>
      <p:sp>
        <p:nvSpPr>
          <p:cNvPr id="7" name="Textfeld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64621" y="2053404"/>
            <a:ext cx="1766253" cy="672234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AT">
                <a:noFill/>
              </a:rPr>
              <a:t> </a:t>
            </a:r>
          </a:p>
        </p:txBody>
      </p:sp>
      <p:pic>
        <p:nvPicPr>
          <p:cNvPr id="18441" name="Picture 9" descr="va_eq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5" y="2823961"/>
            <a:ext cx="2400300" cy="13430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m_s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18" y="4715142"/>
            <a:ext cx="26193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hmva_s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44" y="2823961"/>
            <a:ext cx="555307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3435567" y="3136056"/>
                <a:ext cx="219226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𝑉𝑎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</m:sub>
                                <m:sup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67" y="3136056"/>
                <a:ext cx="2192267" cy="6223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412295" y="5443805"/>
                <a:ext cx="1861920" cy="337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  <m:sup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  <m:sup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  <m:sup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95" y="5443805"/>
                <a:ext cx="1861920" cy="337400"/>
              </a:xfrm>
              <a:prstGeom prst="rect">
                <a:avLst/>
              </a:prstGeom>
              <a:blipFill rotWithShape="0">
                <a:blip r:embed="rId7"/>
                <a:stretch>
                  <a:fillRect l="-2623" t="-1818" r="-328" b="-1818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756025" y="3444875"/>
            <a:ext cx="6383338" cy="2894013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CA" sz="2400"/>
              <a:t>Vacancy formation entropies are currently not used in MatCalc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CA" sz="2400"/>
              <a:t>Vacancy formation enthalpies come from thermodynamic database. Feel free to change it, if you need it (Variables&amp; function)</a:t>
            </a:r>
          </a:p>
        </p:txBody>
      </p:sp>
    </p:spTree>
    <p:extLst>
      <p:ext uri="{BB962C8B-B14F-4D97-AF65-F5344CB8AC3E}">
        <p14:creationId xmlns:p14="http://schemas.microsoft.com/office/powerpoint/2010/main" val="18509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838200" y="58942"/>
            <a:ext cx="10515600" cy="1325563"/>
          </a:xfrm>
        </p:spPr>
        <p:txBody>
          <a:bodyPr/>
          <a:lstStyle/>
          <a:p>
            <a:r>
              <a:rPr lang="de-AT" dirty="0" err="1" smtClean="0"/>
              <a:t>Examples</a:t>
            </a:r>
            <a:endParaRPr lang="de-AT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838200" y="1029212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dirty="0" smtClean="0"/>
              <a:t>Variation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trapping</a:t>
            </a:r>
            <a:r>
              <a:rPr lang="de-AT" dirty="0" smtClean="0"/>
              <a:t> </a:t>
            </a:r>
            <a:r>
              <a:rPr lang="de-AT" dirty="0" err="1" smtClean="0"/>
              <a:t>enthalpy</a:t>
            </a:r>
            <a:r>
              <a:rPr lang="de-AT" dirty="0" smtClean="0"/>
              <a:t> (FSAK)</a:t>
            </a:r>
          </a:p>
          <a:p>
            <a:pPr marL="0" indent="0">
              <a:lnSpc>
                <a:spcPct val="150000"/>
              </a:lnSpc>
              <a:buNone/>
            </a:pPr>
            <a:endParaRPr lang="de-AT" dirty="0" smtClean="0"/>
          </a:p>
          <a:p>
            <a:pPr>
              <a:lnSpc>
                <a:spcPct val="150000"/>
              </a:lnSpc>
            </a:pPr>
            <a:endParaRPr lang="de-AT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de-AT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de-AT" dirty="0" smtClean="0"/>
          </a:p>
          <a:p>
            <a:pPr>
              <a:lnSpc>
                <a:spcPct val="150000"/>
              </a:lnSpc>
            </a:pPr>
            <a:endParaRPr lang="de-AT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2" y="1808755"/>
            <a:ext cx="9261987" cy="491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838200" y="58942"/>
            <a:ext cx="10515600" cy="1325563"/>
          </a:xfrm>
        </p:spPr>
        <p:txBody>
          <a:bodyPr/>
          <a:lstStyle/>
          <a:p>
            <a:r>
              <a:rPr lang="de-AT" dirty="0" err="1" smtClean="0"/>
              <a:t>Examples</a:t>
            </a:r>
            <a:endParaRPr lang="de-AT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838200" y="1029212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dirty="0" smtClean="0"/>
              <a:t>Variation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trapping</a:t>
            </a:r>
            <a:r>
              <a:rPr lang="de-AT" dirty="0" smtClean="0"/>
              <a:t> </a:t>
            </a:r>
            <a:r>
              <a:rPr lang="de-AT" dirty="0" err="1" smtClean="0"/>
              <a:t>enthalpy</a:t>
            </a:r>
            <a:r>
              <a:rPr lang="de-AT" dirty="0" smtClean="0"/>
              <a:t> (FSAK)</a:t>
            </a:r>
          </a:p>
          <a:p>
            <a:pPr marL="0" indent="0">
              <a:lnSpc>
                <a:spcPct val="150000"/>
              </a:lnSpc>
              <a:buNone/>
            </a:pPr>
            <a:endParaRPr lang="de-AT" dirty="0" smtClean="0"/>
          </a:p>
          <a:p>
            <a:pPr>
              <a:lnSpc>
                <a:spcPct val="150000"/>
              </a:lnSpc>
            </a:pPr>
            <a:endParaRPr lang="de-AT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de-AT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de-AT" dirty="0" smtClean="0"/>
          </a:p>
          <a:p>
            <a:pPr>
              <a:lnSpc>
                <a:spcPct val="150000"/>
              </a:lnSpc>
            </a:pPr>
            <a:endParaRPr lang="de-AT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2" y="2191117"/>
            <a:ext cx="7047619" cy="3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mtClean="0"/>
              <a:t>What is it all about?</a:t>
            </a:r>
          </a:p>
        </p:txBody>
      </p:sp>
      <p:sp>
        <p:nvSpPr>
          <p:cNvPr id="19459" name="Inhaltsplatzhalter 2"/>
          <p:cNvSpPr>
            <a:spLocks noGrp="1"/>
          </p:cNvSpPr>
          <p:nvPr>
            <p:ph idx="4294967295"/>
          </p:nvPr>
        </p:nvSpPr>
        <p:spPr>
          <a:xfrm>
            <a:off x="838200" y="1582738"/>
            <a:ext cx="10515600" cy="4351337"/>
          </a:xfrm>
        </p:spPr>
        <p:txBody>
          <a:bodyPr/>
          <a:lstStyle/>
          <a:p>
            <a:r>
              <a:rPr lang="de-AT" smtClean="0">
                <a:sym typeface="Wingdings" panose="05000000000000000000" pitchFamily="2" charset="2"/>
              </a:rPr>
              <a:t>Equilibrium vacancy concentration  thermodynamics make them appear</a:t>
            </a:r>
            <a:endParaRPr lang="de-AT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00" y="2458800"/>
            <a:ext cx="8481145" cy="42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mtClean="0"/>
              <a:t>What is it all about?</a:t>
            </a:r>
          </a:p>
        </p:txBody>
      </p:sp>
      <p:sp>
        <p:nvSpPr>
          <p:cNvPr id="19459" name="Inhaltsplatzhalter 2"/>
          <p:cNvSpPr>
            <a:spLocks noGrp="1"/>
          </p:cNvSpPr>
          <p:nvPr>
            <p:ph idx="4294967295"/>
          </p:nvPr>
        </p:nvSpPr>
        <p:spPr>
          <a:xfrm>
            <a:off x="838200" y="1582738"/>
            <a:ext cx="10515600" cy="4351337"/>
          </a:xfrm>
        </p:spPr>
        <p:txBody>
          <a:bodyPr/>
          <a:lstStyle/>
          <a:p>
            <a:r>
              <a:rPr lang="de-AT" smtClean="0">
                <a:sym typeface="Wingdings" panose="05000000000000000000" pitchFamily="2" charset="2"/>
              </a:rPr>
              <a:t>Equilibrium vacancy concentration  thermodynamics make them appear</a:t>
            </a:r>
            <a:endParaRPr lang="de-AT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17" y="2458065"/>
            <a:ext cx="8499875" cy="42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mtClean="0"/>
              <a:t>What is it all about?</a:t>
            </a:r>
          </a:p>
        </p:txBody>
      </p:sp>
      <p:sp>
        <p:nvSpPr>
          <p:cNvPr id="19459" name="Inhaltsplatzhalter 2"/>
          <p:cNvSpPr>
            <a:spLocks noGrp="1"/>
          </p:cNvSpPr>
          <p:nvPr>
            <p:ph idx="4294967295"/>
          </p:nvPr>
        </p:nvSpPr>
        <p:spPr>
          <a:xfrm>
            <a:off x="838200" y="1582738"/>
            <a:ext cx="10515600" cy="4351337"/>
          </a:xfrm>
        </p:spPr>
        <p:txBody>
          <a:bodyPr/>
          <a:lstStyle/>
          <a:p>
            <a:r>
              <a:rPr lang="de-AT" smtClean="0">
                <a:sym typeface="Wingdings" panose="05000000000000000000" pitchFamily="2" charset="2"/>
              </a:rPr>
              <a:t>Equilibrium vacancy concentration  thermodynamics make them appear</a:t>
            </a:r>
            <a:endParaRPr lang="de-AT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00" y="2458800"/>
            <a:ext cx="8502836" cy="42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mtClean="0"/>
              <a:t>What is it all about?</a:t>
            </a:r>
          </a:p>
        </p:txBody>
      </p:sp>
      <p:sp>
        <p:nvSpPr>
          <p:cNvPr id="20483" name="Inhaltsplatzhalter 2"/>
          <p:cNvSpPr>
            <a:spLocks noGrp="1"/>
          </p:cNvSpPr>
          <p:nvPr>
            <p:ph idx="4294967295"/>
          </p:nvPr>
        </p:nvSpPr>
        <p:spPr>
          <a:xfrm>
            <a:off x="838200" y="1582738"/>
            <a:ext cx="10515600" cy="43513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dirty="0" err="1" smtClean="0">
                <a:sym typeface="Wingdings" panose="05000000000000000000" pitchFamily="2" charset="2"/>
              </a:rPr>
              <a:t>How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to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change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the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vacancy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concentration</a:t>
            </a:r>
            <a:r>
              <a:rPr lang="de-AT" dirty="0" smtClean="0">
                <a:sym typeface="Wingdings" panose="05000000000000000000" pitchFamily="2" charset="2"/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de-AT" dirty="0" smtClean="0">
                <a:sym typeface="Wingdings" panose="05000000000000000000" pitchFamily="2" charset="2"/>
              </a:rPr>
              <a:t>New </a:t>
            </a:r>
            <a:r>
              <a:rPr lang="de-AT" dirty="0" err="1" smtClean="0">
                <a:sym typeface="Wingdings" panose="05000000000000000000" pitchFamily="2" charset="2"/>
              </a:rPr>
              <a:t>equilibrium</a:t>
            </a:r>
            <a:endParaRPr lang="de-AT" dirty="0" smtClean="0"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</a:pPr>
            <a:r>
              <a:rPr lang="de-AT" dirty="0"/>
              <a:t>Change </a:t>
            </a:r>
            <a:r>
              <a:rPr lang="de-AT" dirty="0" err="1"/>
              <a:t>temperature</a:t>
            </a:r>
            <a:endParaRPr lang="de-AT" dirty="0"/>
          </a:p>
          <a:p>
            <a:pPr lvl="2">
              <a:lnSpc>
                <a:spcPct val="150000"/>
              </a:lnSpc>
            </a:pPr>
            <a:r>
              <a:rPr lang="de-AT" dirty="0"/>
              <a:t>Transform </a:t>
            </a:r>
            <a:r>
              <a:rPr lang="de-AT" dirty="0" err="1"/>
              <a:t>to</a:t>
            </a:r>
            <a:r>
              <a:rPr lang="de-AT" dirty="0"/>
              <a:t> a </a:t>
            </a:r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phase</a:t>
            </a:r>
            <a:endParaRPr lang="de-AT" dirty="0"/>
          </a:p>
          <a:p>
            <a:pPr lvl="1">
              <a:lnSpc>
                <a:spcPct val="150000"/>
              </a:lnSpc>
            </a:pPr>
            <a:r>
              <a:rPr lang="de-AT" dirty="0" smtClean="0">
                <a:sym typeface="Wingdings" panose="05000000000000000000" pitchFamily="2" charset="2"/>
              </a:rPr>
              <a:t>Out </a:t>
            </a:r>
            <a:r>
              <a:rPr lang="de-AT" dirty="0" err="1" smtClean="0">
                <a:sym typeface="Wingdings" panose="05000000000000000000" pitchFamily="2" charset="2"/>
              </a:rPr>
              <a:t>of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equilibrium</a:t>
            </a:r>
            <a:endParaRPr lang="de-AT" dirty="0" smtClean="0"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</a:pPr>
            <a:r>
              <a:rPr lang="de-AT" dirty="0" err="1" smtClean="0"/>
              <a:t>Deform</a:t>
            </a:r>
            <a:r>
              <a:rPr lang="de-AT" dirty="0" smtClean="0"/>
              <a:t> material</a:t>
            </a:r>
          </a:p>
          <a:p>
            <a:pPr lvl="2">
              <a:lnSpc>
                <a:spcPct val="150000"/>
              </a:lnSpc>
            </a:pPr>
            <a:r>
              <a:rPr lang="de-AT" dirty="0" err="1" smtClean="0"/>
              <a:t>Irradiate</a:t>
            </a:r>
            <a:r>
              <a:rPr lang="de-AT" dirty="0" smtClean="0"/>
              <a:t> material</a:t>
            </a:r>
          </a:p>
          <a:p>
            <a:pPr lvl="1">
              <a:lnSpc>
                <a:spcPct val="150000"/>
              </a:lnSpc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4346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1115</Words>
  <Application>Microsoft Office PowerPoint</Application>
  <PresentationFormat>Breitbild</PresentationFormat>
  <Paragraphs>362</Paragraphs>
  <Slides>51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Wingdings</vt:lpstr>
      <vt:lpstr>Office Theme</vt:lpstr>
      <vt:lpstr>MatCalc approach for the modelling of the vacancy concentration evolution  (MatCalc 5.60.0005)</vt:lpstr>
      <vt:lpstr>Outline</vt:lpstr>
      <vt:lpstr>What is it all about?</vt:lpstr>
      <vt:lpstr>What is it all about?</vt:lpstr>
      <vt:lpstr>What is it all about?</vt:lpstr>
      <vt:lpstr>What is it all about?</vt:lpstr>
      <vt:lpstr>What is it all about?</vt:lpstr>
      <vt:lpstr>What is it all about?</vt:lpstr>
      <vt:lpstr>What is it all about?</vt:lpstr>
      <vt:lpstr>Why do we care?</vt:lpstr>
      <vt:lpstr>Why do we care?</vt:lpstr>
      <vt:lpstr>Why do we care?</vt:lpstr>
      <vt:lpstr>Why do we care?</vt:lpstr>
      <vt:lpstr>Why do we care?</vt:lpstr>
      <vt:lpstr>Why do we care?</vt:lpstr>
      <vt:lpstr>Why do we care?</vt:lpstr>
      <vt:lpstr>Why do we care?</vt:lpstr>
      <vt:lpstr>How does it evolve?</vt:lpstr>
      <vt:lpstr>How does it evolve?</vt:lpstr>
      <vt:lpstr>How does it evolve?</vt:lpstr>
      <vt:lpstr>How does it evolve?</vt:lpstr>
      <vt:lpstr>How does it evolve?</vt:lpstr>
      <vt:lpstr>How does it evolve?</vt:lpstr>
      <vt:lpstr>How does it evolve?</vt:lpstr>
      <vt:lpstr>How does it evolve?</vt:lpstr>
      <vt:lpstr>How does it evolve?</vt:lpstr>
      <vt:lpstr>How does it evolve?</vt:lpstr>
      <vt:lpstr>How does it evolve?</vt:lpstr>
      <vt:lpstr>How does it evolve?</vt:lpstr>
      <vt:lpstr>How does it evolve?</vt:lpstr>
      <vt:lpstr>How does it evolve?</vt:lpstr>
      <vt:lpstr>Why does it take so long to evolve?</vt:lpstr>
      <vt:lpstr>Why does it take so long to evolve?</vt:lpstr>
      <vt:lpstr>Why does it take so long to evolve?</vt:lpstr>
      <vt:lpstr>Why does it take so long to evolve?</vt:lpstr>
      <vt:lpstr>Why does it take so long to evolve?</vt:lpstr>
      <vt:lpstr>Why does it take so long to evolve?</vt:lpstr>
      <vt:lpstr>Why does it take so long to evolve?</vt:lpstr>
      <vt:lpstr>Why does it take so long to evolve?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</vt:vector>
  </TitlesOfParts>
  <Company>TU Wien - Campusversion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MatCalc approach for the modelling of the vacancy concentration evolution  (MatCalc 5.60.0005)</dc:title>
  <dc:creator>Warczok Piotr</dc:creator>
  <cp:lastModifiedBy>Warczok Piotr</cp:lastModifiedBy>
  <cp:revision>4</cp:revision>
  <dcterms:created xsi:type="dcterms:W3CDTF">2014-03-20T09:02:12Z</dcterms:created>
  <dcterms:modified xsi:type="dcterms:W3CDTF">2014-07-01T09:50:22Z</dcterms:modified>
</cp:coreProperties>
</file>