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97" r:id="rId4"/>
    <p:sldId id="398" r:id="rId5"/>
    <p:sldId id="372" r:id="rId6"/>
    <p:sldId id="371" r:id="rId7"/>
    <p:sldId id="375" r:id="rId8"/>
    <p:sldId id="377" r:id="rId9"/>
    <p:sldId id="376" r:id="rId10"/>
    <p:sldId id="380" r:id="rId11"/>
    <p:sldId id="399" r:id="rId12"/>
    <p:sldId id="381" r:id="rId13"/>
    <p:sldId id="385" r:id="rId14"/>
    <p:sldId id="384" r:id="rId15"/>
    <p:sldId id="386" r:id="rId16"/>
    <p:sldId id="382" r:id="rId17"/>
    <p:sldId id="387" r:id="rId18"/>
    <p:sldId id="401" r:id="rId19"/>
    <p:sldId id="388" r:id="rId20"/>
    <p:sldId id="391" r:id="rId21"/>
    <p:sldId id="402" r:id="rId22"/>
    <p:sldId id="400" r:id="rId23"/>
    <p:sldId id="368" r:id="rId24"/>
    <p:sldId id="392" r:id="rId25"/>
    <p:sldId id="396" r:id="rId26"/>
    <p:sldId id="403" r:id="rId27"/>
    <p:sldId id="409" r:id="rId28"/>
    <p:sldId id="411" r:id="rId29"/>
    <p:sldId id="410" r:id="rId30"/>
    <p:sldId id="414" r:id="rId31"/>
    <p:sldId id="408" r:id="rId32"/>
    <p:sldId id="390" r:id="rId33"/>
    <p:sldId id="420" r:id="rId34"/>
    <p:sldId id="421" r:id="rId35"/>
    <p:sldId id="404" r:id="rId36"/>
    <p:sldId id="405" r:id="rId37"/>
    <p:sldId id="407" r:id="rId38"/>
    <p:sldId id="406" r:id="rId39"/>
    <p:sldId id="415" r:id="rId40"/>
    <p:sldId id="416" r:id="rId41"/>
    <p:sldId id="413" r:id="rId42"/>
    <p:sldId id="412" r:id="rId43"/>
    <p:sldId id="417" r:id="rId44"/>
    <p:sldId id="418" r:id="rId45"/>
    <p:sldId id="419" r:id="rId46"/>
    <p:sldId id="361" r:id="rId47"/>
    <p:sldId id="354" r:id="rId48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66FF33"/>
    <a:srgbClr val="969696"/>
    <a:srgbClr val="808080"/>
    <a:srgbClr val="777777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C134-B27A-4684-B080-B22E562927D9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AF35B-AD6D-4E0D-BD5D-32C716C8DA3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1717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0CA0-1905-4E6F-B7B2-4E4A8FBCBA7C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1EBD8-8442-4907-A9D8-1064D95BC0C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1186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1121-7140-45A4-A693-CE754AB77F69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126B0-4CF1-4AE4-9E59-CDCC3373BC1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9880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DB8B-CB35-482A-8971-CACE61BA74EA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C86BA-E1DD-4A78-AA2A-7C2DEE6F51F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8885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AA52-FB57-4ED1-92B1-A27F55206818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4D21E-C84F-4AED-92F1-71A74DE1651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0943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445F-14DB-46E2-BB35-4444174B4A74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D9C18-68C6-4EE6-A5EB-ED1504BF2C5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1063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66A0-6614-47F2-8CC9-8B330EBF12FC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A839E-6050-480C-893B-72CF20EF4E3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5279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999F-113F-42A3-B2CE-B7EC80AE0154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BDED5-81C5-430B-B3AB-F20EE6EB0B7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335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0FE3-C677-4376-B97A-D9C744CB27E8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689A-276C-4820-A349-20D83CFD83A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5884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B245-17EE-4929-B69A-FA9A23F834BC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8AF3A-C817-487B-BD09-F6718ABF671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021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E3DC-23F8-4BE3-93E9-0E4AD838BE15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FA792-812D-45E9-B5F4-0C930D3E6E5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2099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AT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AT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07E4C-499C-4C0B-975F-268CBAE83262}" type="datetimeFigureOut">
              <a:rPr lang="de-AT"/>
              <a:pPr>
                <a:defRPr/>
              </a:pPr>
              <a:t>15.06.2015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B8D7399-185A-4029-8CDD-53D5CF7405F8}" type="slidenum">
              <a:rPr lang="de-AT" altLang="de-DE"/>
              <a:pPr/>
              <a:t>‹Nr.›</a:t>
            </a:fld>
            <a:endParaRPr lang="de-AT" altLang="de-DE"/>
          </a:p>
        </p:txBody>
      </p:sp>
      <p:pic>
        <p:nvPicPr>
          <p:cNvPr id="1031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79375"/>
            <a:ext cx="24463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12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Relationship Id="rId4" Type="http://schemas.openxmlformats.org/officeDocument/2006/relationships/image" Target="../media/image23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425575" y="1790700"/>
            <a:ext cx="9144000" cy="2387600"/>
          </a:xfrm>
        </p:spPr>
        <p:txBody>
          <a:bodyPr/>
          <a:lstStyle/>
          <a:p>
            <a:r>
              <a:rPr lang="de-AT" altLang="de-DE" sz="4400" dirty="0" err="1" smtClean="0"/>
              <a:t>Performing</a:t>
            </a:r>
            <a:r>
              <a:rPr lang="de-AT" altLang="de-DE" sz="4400" dirty="0" smtClean="0"/>
              <a:t> </a:t>
            </a:r>
            <a:r>
              <a:rPr lang="de-AT" altLang="de-DE" sz="4400" dirty="0" err="1" smtClean="0"/>
              <a:t>Scheil</a:t>
            </a:r>
            <a:r>
              <a:rPr lang="de-AT" altLang="de-DE" sz="4400" dirty="0" smtClean="0"/>
              <a:t>-Gulliver (SG)</a:t>
            </a:r>
            <a:br>
              <a:rPr lang="de-AT" altLang="de-DE" sz="4400" dirty="0" smtClean="0"/>
            </a:br>
            <a:r>
              <a:rPr lang="de-AT" altLang="de-DE" sz="4400" dirty="0" err="1" smtClean="0"/>
              <a:t>analysis</a:t>
            </a:r>
            <a:r>
              <a:rPr lang="de-AT" altLang="de-DE" sz="4400" dirty="0" smtClean="0"/>
              <a:t> in </a:t>
            </a:r>
            <a:r>
              <a:rPr lang="de-AT" altLang="de-DE" sz="4400" dirty="0" err="1" smtClean="0"/>
              <a:t>MatCalc</a:t>
            </a:r>
            <a:r>
              <a:rPr lang="de-AT" altLang="de-DE" sz="4400" dirty="0" smtClean="0"/>
              <a:t/>
            </a:r>
            <a:br>
              <a:rPr lang="de-AT" altLang="de-DE" sz="4400" dirty="0" smtClean="0"/>
            </a:br>
            <a:r>
              <a:rPr lang="de-AT" altLang="de-DE" sz="4400" dirty="0" smtClean="0"/>
              <a:t/>
            </a:r>
            <a:br>
              <a:rPr lang="de-AT" altLang="de-DE" sz="4400" dirty="0" smtClean="0"/>
            </a:br>
            <a:r>
              <a:rPr lang="de-AT" altLang="de-DE" sz="3600" dirty="0" smtClean="0"/>
              <a:t>(</a:t>
            </a:r>
            <a:r>
              <a:rPr lang="de-AT" altLang="de-DE" sz="3600" dirty="0" err="1" smtClean="0"/>
              <a:t>MatCalc</a:t>
            </a:r>
            <a:r>
              <a:rPr lang="de-AT" altLang="de-DE" sz="3600" dirty="0" smtClean="0"/>
              <a:t> 5.62.0013)</a:t>
            </a:r>
          </a:p>
        </p:txBody>
      </p:sp>
      <p:sp>
        <p:nvSpPr>
          <p:cNvPr id="13314" name="Untertitel 2"/>
          <p:cNvSpPr>
            <a:spLocks noGrp="1"/>
          </p:cNvSpPr>
          <p:nvPr>
            <p:ph type="subTitle" idx="1"/>
          </p:nvPr>
        </p:nvSpPr>
        <p:spPr>
          <a:xfrm>
            <a:off x="1612900" y="5046663"/>
            <a:ext cx="9144000" cy="1655762"/>
          </a:xfrm>
        </p:spPr>
        <p:txBody>
          <a:bodyPr/>
          <a:lstStyle/>
          <a:p>
            <a:endParaRPr lang="de-AT" altLang="de-DE" dirty="0" smtClean="0"/>
          </a:p>
          <a:p>
            <a:r>
              <a:rPr lang="de-AT" altLang="de-DE" dirty="0" smtClean="0"/>
              <a:t>P. Warczok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Solid </a:t>
            </a:r>
            <a:r>
              <a:rPr lang="de-AT" dirty="0" err="1"/>
              <a:t>phase</a:t>
            </a:r>
            <a:r>
              <a:rPr lang="de-AT" dirty="0"/>
              <a:t> </a:t>
            </a:r>
            <a:r>
              <a:rPr lang="de-AT" dirty="0" err="1"/>
              <a:t>composition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Theoretical</a:t>
            </a:r>
            <a:r>
              <a:rPr lang="de-AT" dirty="0" smtClean="0"/>
              <a:t> </a:t>
            </a:r>
            <a:r>
              <a:rPr lang="de-AT" dirty="0" err="1" smtClean="0"/>
              <a:t>estimation</a:t>
            </a:r>
            <a:r>
              <a:rPr lang="de-AT" dirty="0" smtClean="0"/>
              <a:t>: </a:t>
            </a:r>
            <a:r>
              <a:rPr lang="de-AT" dirty="0" err="1" smtClean="0"/>
              <a:t>Scheil</a:t>
            </a:r>
            <a:r>
              <a:rPr lang="de-AT" dirty="0" smtClean="0"/>
              <a:t> </a:t>
            </a:r>
            <a:r>
              <a:rPr lang="de-AT" dirty="0" err="1" smtClean="0"/>
              <a:t>equation</a:t>
            </a:r>
            <a:endParaRPr lang="de-AT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699012" y="2476332"/>
            <a:ext cx="3713679" cy="3835568"/>
            <a:chOff x="610932" y="2572746"/>
            <a:chExt cx="3713679" cy="3835568"/>
          </a:xfrm>
        </p:grpSpPr>
        <p:cxnSp>
          <p:nvCxnSpPr>
            <p:cNvPr id="9" name="Gerade Verbindung mit Pfeil 8"/>
            <p:cNvCxnSpPr/>
            <p:nvPr/>
          </p:nvCxnSpPr>
          <p:spPr>
            <a:xfrm flipV="1">
              <a:off x="1038791" y="2616197"/>
              <a:ext cx="20422" cy="379211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>
              <a:off x="1059213" y="3509472"/>
              <a:ext cx="2405569" cy="1395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>
              <a:off x="1049002" y="3509472"/>
              <a:ext cx="2236878" cy="2791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 flipH="1">
              <a:off x="2799497" y="3003633"/>
              <a:ext cx="9728" cy="3208777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/>
                <p:cNvSpPr txBox="1"/>
                <p:nvPr/>
              </p:nvSpPr>
              <p:spPr>
                <a:xfrm>
                  <a:off x="3596015" y="5375800"/>
                  <a:ext cx="728596" cy="565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de-AT" dirty="0"/>
                </a:p>
              </p:txBody>
            </p:sp>
          </mc:Choice>
          <mc:Fallback xmlns="">
            <p:sp>
              <p:nvSpPr>
                <p:cNvPr id="28" name="Textfeld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6015" y="5375800"/>
                  <a:ext cx="728596" cy="5657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3294661" y="6079529"/>
                  <a:ext cx="31899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A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de-AT" sz="20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4661" y="6079529"/>
                  <a:ext cx="318997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385" r="-7692" b="-19608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3474993" y="4743087"/>
                  <a:ext cx="32605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A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de-AT" sz="2000" dirty="0"/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993" y="4743087"/>
                  <a:ext cx="326050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6981" r="-5660" b="-19608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2958420" y="2943186"/>
                  <a:ext cx="32746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A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AT" sz="2000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8420" y="2943186"/>
                  <a:ext cx="327461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667" r="-5556" b="-20000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610932" y="2572746"/>
                  <a:ext cx="32047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AT" sz="28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de-AT" sz="2800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932" y="2572746"/>
                  <a:ext cx="320472" cy="4308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feld 6"/>
            <p:cNvSpPr txBox="1"/>
            <p:nvPr/>
          </p:nvSpPr>
          <p:spPr>
            <a:xfrm>
              <a:off x="1256104" y="309089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solidFill>
                    <a:schemeClr val="accent1">
                      <a:lumMod val="75000"/>
                    </a:schemeClr>
                  </a:solidFill>
                </a:rPr>
                <a:t>Liquid</a:t>
              </a:r>
              <a:endParaRPr lang="de-AT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231798" y="490539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solidFill>
                    <a:schemeClr val="accent1">
                      <a:lumMod val="75000"/>
                    </a:schemeClr>
                  </a:solidFill>
                </a:rPr>
                <a:t>Solid</a:t>
              </a:r>
              <a:endParaRPr lang="de-AT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838242" y="4222139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solidFill>
                    <a:schemeClr val="accent1">
                      <a:lumMod val="75000"/>
                    </a:schemeClr>
                  </a:solidFill>
                </a:rPr>
                <a:t>L+S</a:t>
              </a:r>
              <a:endParaRPr lang="de-AT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/>
                <p:cNvSpPr txBox="1"/>
                <p:nvPr/>
              </p:nvSpPr>
              <p:spPr>
                <a:xfrm>
                  <a:off x="2870649" y="4234737"/>
                  <a:ext cx="6835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A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A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de-A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de-A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0649" y="4234737"/>
                  <a:ext cx="68358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0619" r="-6195" b="-37778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/>
                <p:cNvSpPr txBox="1"/>
                <p:nvPr/>
              </p:nvSpPr>
              <p:spPr>
                <a:xfrm>
                  <a:off x="2086118" y="5660166"/>
                  <a:ext cx="6835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A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A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de-A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de-A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118" y="5660166"/>
                  <a:ext cx="683584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0714" t="-2222" r="-6250" b="-37778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Gleichschenkliges Dreieck 9"/>
            <p:cNvSpPr/>
            <p:nvPr/>
          </p:nvSpPr>
          <p:spPr>
            <a:xfrm flipH="1">
              <a:off x="2761723" y="4468104"/>
              <a:ext cx="97347" cy="8726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Gleichschenkliges Dreieck 25"/>
            <p:cNvSpPr/>
            <p:nvPr/>
          </p:nvSpPr>
          <p:spPr>
            <a:xfrm flipH="1">
              <a:off x="2760551" y="5660166"/>
              <a:ext cx="97347" cy="8726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724884" y="2010375"/>
            <a:ext cx="6240836" cy="4230699"/>
            <a:chOff x="254043" y="2462980"/>
            <a:chExt cx="6240836" cy="4230699"/>
          </a:xfrm>
        </p:grpSpPr>
        <p:grpSp>
          <p:nvGrpSpPr>
            <p:cNvPr id="5" name="Gruppieren 4"/>
            <p:cNvGrpSpPr/>
            <p:nvPr/>
          </p:nvGrpSpPr>
          <p:grpSpPr>
            <a:xfrm>
              <a:off x="254043" y="2462980"/>
              <a:ext cx="6240836" cy="4230699"/>
              <a:chOff x="5768924" y="2177615"/>
              <a:chExt cx="6240836" cy="4230699"/>
            </a:xfrm>
          </p:grpSpPr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8924" y="2868610"/>
                <a:ext cx="6240836" cy="347882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feld 12"/>
                  <p:cNvSpPr txBox="1"/>
                  <p:nvPr/>
                </p:nvSpPr>
                <p:spPr>
                  <a:xfrm>
                    <a:off x="5889915" y="4089162"/>
                    <a:ext cx="38305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A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AT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de-AT" sz="2400" dirty="0"/>
                  </a:p>
                </p:txBody>
              </p:sp>
            </mc:Choice>
            <mc:Fallback xmlns="">
              <p:sp>
                <p:nvSpPr>
                  <p:cNvPr id="13" name="Textfeld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9915" y="4089162"/>
                    <a:ext cx="383054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7742" r="-4839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de-A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feld 13"/>
                  <p:cNvSpPr txBox="1"/>
                  <p:nvPr/>
                </p:nvSpPr>
                <p:spPr>
                  <a:xfrm>
                    <a:off x="9134798" y="6038982"/>
                    <a:ext cx="33855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AT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AT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de-AT" sz="2400" dirty="0"/>
                  </a:p>
                </p:txBody>
              </p:sp>
            </mc:Choice>
            <mc:Fallback xmlns="">
              <p:sp>
                <p:nvSpPr>
                  <p:cNvPr id="14" name="Textfeld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34798" y="6038982"/>
                    <a:ext cx="33855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0909" r="-3636" b="-37705"/>
                    </a:stretch>
                  </a:blipFill>
                </p:spPr>
                <p:txBody>
                  <a:bodyPr/>
                  <a:lstStyle/>
                  <a:p>
                    <a:r>
                      <a:rPr lang="de-A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feld 10"/>
                  <p:cNvSpPr txBox="1"/>
                  <p:nvPr/>
                </p:nvSpPr>
                <p:spPr>
                  <a:xfrm>
                    <a:off x="7859257" y="2177615"/>
                    <a:ext cx="3228191" cy="4385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AT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A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A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de-AT" sz="2800" dirty="0"/>
                  </a:p>
                </p:txBody>
              </p:sp>
            </mc:Choice>
            <mc:Fallback xmlns="">
              <p:sp>
                <p:nvSpPr>
                  <p:cNvPr id="11" name="Textfeld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9257" y="2177615"/>
                    <a:ext cx="3228191" cy="43858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A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Gerader Verbinder 11"/>
            <p:cNvCxnSpPr/>
            <p:nvPr/>
          </p:nvCxnSpPr>
          <p:spPr>
            <a:xfrm flipV="1">
              <a:off x="1210962" y="4810897"/>
              <a:ext cx="5189838" cy="16476"/>
            </a:xfrm>
            <a:prstGeom prst="line">
              <a:avLst/>
            </a:prstGeom>
            <a:ln w="1905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/>
                <p:cNvSpPr txBox="1"/>
                <p:nvPr/>
              </p:nvSpPr>
              <p:spPr>
                <a:xfrm>
                  <a:off x="3526899" y="4397708"/>
                  <a:ext cx="3938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AT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A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AT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feld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899" y="4397708"/>
                  <a:ext cx="393889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7188" r="-4688" b="-16393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Gerade Verbindung mit Pfeil 28"/>
          <p:cNvCxnSpPr/>
          <p:nvPr/>
        </p:nvCxnSpPr>
        <p:spPr>
          <a:xfrm>
            <a:off x="2402372" y="6401158"/>
            <a:ext cx="910819" cy="165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2405430" y="6396410"/>
                <a:ext cx="7928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𝑠𝑜𝑙𝑢𝑡𝑒</m:t>
                          </m:r>
                        </m:sub>
                      </m:sSub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430" y="6396410"/>
                <a:ext cx="792845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846" r="-2308" b="-1960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/>
          <p:cNvSpPr txBox="1"/>
          <p:nvPr/>
        </p:nvSpPr>
        <p:spPr>
          <a:xfrm>
            <a:off x="4709099" y="6297716"/>
            <a:ext cx="3082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Gulliver G.H., J. </a:t>
            </a:r>
            <a:r>
              <a:rPr lang="de-AT" sz="1200" dirty="0" err="1" smtClean="0"/>
              <a:t>Inst</a:t>
            </a:r>
            <a:r>
              <a:rPr lang="de-AT" sz="1200" dirty="0" smtClean="0"/>
              <a:t>. Met. 9 (1913) 120-54</a:t>
            </a:r>
            <a:endParaRPr lang="de-AT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8882825" y="6270953"/>
            <a:ext cx="2643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/>
              <a:t>Scheil</a:t>
            </a:r>
            <a:r>
              <a:rPr lang="de-AT" sz="1200" dirty="0" smtClean="0"/>
              <a:t> E., Z. Metall. 34 (1942) 70-72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8105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Solid </a:t>
            </a:r>
            <a:r>
              <a:rPr lang="de-AT" dirty="0" err="1"/>
              <a:t>phase</a:t>
            </a:r>
            <a:r>
              <a:rPr lang="de-AT" dirty="0"/>
              <a:t> </a:t>
            </a:r>
            <a:r>
              <a:rPr lang="de-AT" dirty="0" err="1"/>
              <a:t>composition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Theoretical</a:t>
            </a:r>
            <a:r>
              <a:rPr lang="de-AT" dirty="0" smtClean="0"/>
              <a:t> </a:t>
            </a:r>
            <a:r>
              <a:rPr lang="de-AT" dirty="0" err="1" smtClean="0"/>
              <a:t>estimation</a:t>
            </a:r>
            <a:r>
              <a:rPr lang="de-AT" dirty="0" smtClean="0"/>
              <a:t>: </a:t>
            </a:r>
            <a:r>
              <a:rPr lang="de-AT" dirty="0" err="1" smtClean="0"/>
              <a:t>Scheil</a:t>
            </a:r>
            <a:r>
              <a:rPr lang="de-AT" dirty="0" smtClean="0"/>
              <a:t> </a:t>
            </a:r>
            <a:r>
              <a:rPr lang="de-AT" dirty="0" err="1" smtClean="0"/>
              <a:t>equation</a:t>
            </a:r>
            <a:endParaRPr lang="de-AT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734188" y="2402785"/>
            <a:ext cx="6240836" cy="4230699"/>
            <a:chOff x="254043" y="2462980"/>
            <a:chExt cx="6240836" cy="4230699"/>
          </a:xfrm>
        </p:grpSpPr>
        <p:grpSp>
          <p:nvGrpSpPr>
            <p:cNvPr id="5" name="Gruppieren 4"/>
            <p:cNvGrpSpPr/>
            <p:nvPr/>
          </p:nvGrpSpPr>
          <p:grpSpPr>
            <a:xfrm>
              <a:off x="254043" y="2462980"/>
              <a:ext cx="6240836" cy="4230699"/>
              <a:chOff x="5768924" y="2177615"/>
              <a:chExt cx="6240836" cy="4230699"/>
            </a:xfrm>
          </p:grpSpPr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8924" y="2868610"/>
                <a:ext cx="6240836" cy="347882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feld 12"/>
                  <p:cNvSpPr txBox="1"/>
                  <p:nvPr/>
                </p:nvSpPr>
                <p:spPr>
                  <a:xfrm>
                    <a:off x="5889915" y="4089162"/>
                    <a:ext cx="38305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A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AT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de-AT" sz="2400" dirty="0"/>
                  </a:p>
                </p:txBody>
              </p:sp>
            </mc:Choice>
            <mc:Fallback xmlns="">
              <p:sp>
                <p:nvSpPr>
                  <p:cNvPr id="13" name="Textfeld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9915" y="4089162"/>
                    <a:ext cx="383054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7742" r="-4839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de-A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feld 13"/>
                  <p:cNvSpPr txBox="1"/>
                  <p:nvPr/>
                </p:nvSpPr>
                <p:spPr>
                  <a:xfrm>
                    <a:off x="9134798" y="6038982"/>
                    <a:ext cx="33855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AT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AT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de-AT" sz="2400" dirty="0"/>
                  </a:p>
                </p:txBody>
              </p:sp>
            </mc:Choice>
            <mc:Fallback xmlns="">
              <p:sp>
                <p:nvSpPr>
                  <p:cNvPr id="14" name="Textfeld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34798" y="6038982"/>
                    <a:ext cx="33855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0909" r="-3636" b="-37705"/>
                    </a:stretch>
                  </a:blipFill>
                </p:spPr>
                <p:txBody>
                  <a:bodyPr/>
                  <a:lstStyle/>
                  <a:p>
                    <a:r>
                      <a:rPr lang="de-A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feld 10"/>
                  <p:cNvSpPr txBox="1"/>
                  <p:nvPr/>
                </p:nvSpPr>
                <p:spPr>
                  <a:xfrm>
                    <a:off x="7859257" y="2177615"/>
                    <a:ext cx="3228191" cy="4385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AT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A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A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de-AT" sz="2800" dirty="0"/>
                  </a:p>
                </p:txBody>
              </p:sp>
            </mc:Choice>
            <mc:Fallback xmlns="">
              <p:sp>
                <p:nvSpPr>
                  <p:cNvPr id="11" name="Textfeld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9257" y="2177615"/>
                    <a:ext cx="3228191" cy="43858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A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Gerader Verbinder 11"/>
            <p:cNvCxnSpPr/>
            <p:nvPr/>
          </p:nvCxnSpPr>
          <p:spPr>
            <a:xfrm flipV="1">
              <a:off x="1210962" y="4810897"/>
              <a:ext cx="5189838" cy="16476"/>
            </a:xfrm>
            <a:prstGeom prst="line">
              <a:avLst/>
            </a:prstGeom>
            <a:ln w="1905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/>
                <p:cNvSpPr txBox="1"/>
                <p:nvPr/>
              </p:nvSpPr>
              <p:spPr>
                <a:xfrm>
                  <a:off x="3526899" y="4397708"/>
                  <a:ext cx="3938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AT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A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AT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feld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899" y="4397708"/>
                  <a:ext cx="39388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7188" r="-4688" b="-16393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feld 26"/>
          <p:cNvSpPr txBox="1"/>
          <p:nvPr/>
        </p:nvSpPr>
        <p:spPr>
          <a:xfrm>
            <a:off x="600013" y="3013981"/>
            <a:ext cx="50860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AT" sz="2000" b="1" dirty="0" smtClean="0"/>
              <a:t>Pro:</a:t>
            </a:r>
            <a:r>
              <a:rPr lang="de-AT" sz="2000" dirty="0" smtClean="0"/>
              <a:t> Nice </a:t>
            </a:r>
            <a:r>
              <a:rPr lang="de-AT" sz="2000" dirty="0" err="1" smtClean="0"/>
              <a:t>analytical</a:t>
            </a:r>
            <a:r>
              <a:rPr lang="de-AT" sz="2000" dirty="0" smtClean="0"/>
              <a:t> </a:t>
            </a:r>
            <a:r>
              <a:rPr lang="de-AT" sz="2000" dirty="0" err="1" smtClean="0"/>
              <a:t>solution</a:t>
            </a:r>
            <a:endParaRPr lang="de-AT" sz="2000" dirty="0" smtClean="0"/>
          </a:p>
          <a:p>
            <a:pPr>
              <a:lnSpc>
                <a:spcPct val="200000"/>
              </a:lnSpc>
            </a:pPr>
            <a:endParaRPr lang="de-AT" sz="2000" dirty="0" smtClean="0"/>
          </a:p>
          <a:p>
            <a:pPr>
              <a:lnSpc>
                <a:spcPct val="200000"/>
              </a:lnSpc>
            </a:pPr>
            <a:r>
              <a:rPr lang="de-AT" sz="2000" b="1" dirty="0" smtClean="0"/>
              <a:t>Contra:</a:t>
            </a:r>
            <a:r>
              <a:rPr lang="de-AT" sz="2000" dirty="0" smtClean="0"/>
              <a:t> </a:t>
            </a:r>
            <a:r>
              <a:rPr lang="de-AT" sz="2000" dirty="0" err="1"/>
              <a:t>F</a:t>
            </a:r>
            <a:r>
              <a:rPr lang="de-AT" sz="2000" dirty="0" err="1" smtClean="0"/>
              <a:t>ormula</a:t>
            </a:r>
            <a:r>
              <a:rPr lang="de-AT" sz="2000" dirty="0" smtClean="0"/>
              <a:t> </a:t>
            </a:r>
            <a:r>
              <a:rPr lang="de-AT" sz="2000" dirty="0" err="1" smtClean="0"/>
              <a:t>dependent</a:t>
            </a:r>
            <a:r>
              <a:rPr lang="de-AT" sz="2000" dirty="0" smtClean="0"/>
              <a:t> on </a:t>
            </a:r>
            <a:r>
              <a:rPr lang="de-AT" sz="2000" dirty="0" err="1" smtClean="0"/>
              <a:t>system</a:t>
            </a:r>
            <a:r>
              <a:rPr lang="de-AT" sz="2000" dirty="0" smtClean="0"/>
              <a:t> </a:t>
            </a:r>
            <a:r>
              <a:rPr lang="de-AT" sz="2000" dirty="0" err="1" smtClean="0"/>
              <a:t>specification</a:t>
            </a:r>
            <a:endParaRPr lang="de-AT" sz="2000" dirty="0"/>
          </a:p>
        </p:txBody>
      </p:sp>
      <p:sp>
        <p:nvSpPr>
          <p:cNvPr id="32" name="Textfeld 31"/>
          <p:cNvSpPr txBox="1"/>
          <p:nvPr/>
        </p:nvSpPr>
        <p:spPr>
          <a:xfrm>
            <a:off x="8306479" y="1288356"/>
            <a:ext cx="22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Valid </a:t>
            </a:r>
            <a:r>
              <a:rPr lang="de-AT" dirty="0" err="1" smtClean="0"/>
              <a:t>for</a:t>
            </a:r>
            <a:r>
              <a:rPr lang="de-AT" dirty="0" smtClean="0"/>
              <a:t> k = </a:t>
            </a:r>
            <a:r>
              <a:rPr lang="de-AT" dirty="0" err="1" smtClean="0"/>
              <a:t>const</a:t>
            </a:r>
            <a:r>
              <a:rPr lang="de-AT" dirty="0" smtClean="0"/>
              <a:t>.  !</a:t>
            </a:r>
            <a:endParaRPr lang="de-AT" dirty="0"/>
          </a:p>
        </p:txBody>
      </p:sp>
      <p:sp>
        <p:nvSpPr>
          <p:cNvPr id="33" name="Pfeil nach rechts 32"/>
          <p:cNvSpPr/>
          <p:nvPr/>
        </p:nvSpPr>
        <p:spPr>
          <a:xfrm rot="5400000">
            <a:off x="9119864" y="1833470"/>
            <a:ext cx="734602" cy="435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5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MatCalc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?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9" y="3015790"/>
            <a:ext cx="4563112" cy="329611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733024" y="6346241"/>
            <a:ext cx="7067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http://matcalc.tuwien.ac.at/index.php/documentation/detail.php?id=tutorials;t11&amp;media=tutorials;t11;img;t11_figure1v2.png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272766" y="2573505"/>
            <a:ext cx="4429608" cy="341632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Liquid(C</a:t>
            </a:r>
            <a:r>
              <a:rPr lang="de-AT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L,1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356412" y="4097002"/>
            <a:ext cx="1076400" cy="369332"/>
          </a:xfrm>
          <a:prstGeom prst="rect">
            <a:avLst/>
          </a:prstGeom>
          <a:solidFill>
            <a:srgbClr val="5F5F5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de-A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S,1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e-AT" dirty="0" err="1" smtClean="0"/>
              <a:t>Stepped</a:t>
            </a:r>
            <a:r>
              <a:rPr lang="de-AT" dirty="0" smtClean="0"/>
              <a:t> </a:t>
            </a:r>
            <a:r>
              <a:rPr lang="de-AT" dirty="0" err="1" smtClean="0"/>
              <a:t>solidification</a:t>
            </a:r>
            <a:r>
              <a:rPr lang="de-AT" dirty="0"/>
              <a:t> </a:t>
            </a:r>
            <a:r>
              <a:rPr lang="de-AT" dirty="0" smtClean="0">
                <a:sym typeface="Wingdings" panose="05000000000000000000" pitchFamily="2" charset="2"/>
              </a:rPr>
              <a:t> SG-</a:t>
            </a:r>
            <a:r>
              <a:rPr lang="de-AT" dirty="0" err="1" smtClean="0">
                <a:sym typeface="Wingdings" panose="05000000000000000000" pitchFamily="2" charset="2"/>
              </a:rPr>
              <a:t>calculation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63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MatCalc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733024" y="6346241"/>
            <a:ext cx="7067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http://matcalc.tuwien.ac.at/index.php/documentation/detail.php?id=tutorials;t11&amp;media=tutorials;t11;img;t11_figure1v2.png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272766" y="2573505"/>
            <a:ext cx="4429608" cy="341632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Liquid(C</a:t>
            </a:r>
            <a:r>
              <a:rPr lang="de-AT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L,1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356412" y="4097002"/>
            <a:ext cx="1076400" cy="369332"/>
          </a:xfrm>
          <a:prstGeom prst="rect">
            <a:avLst/>
          </a:prstGeom>
          <a:solidFill>
            <a:srgbClr val="5F5F5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de-A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S,1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9379" y="3212105"/>
            <a:ext cx="648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AT" sz="2000" dirty="0" smtClean="0"/>
              <a:t>New </a:t>
            </a:r>
            <a:r>
              <a:rPr lang="de-AT" sz="2000" dirty="0" err="1" smtClean="0"/>
              <a:t>equilibrium</a:t>
            </a:r>
            <a:r>
              <a:rPr lang="de-AT" sz="2000" dirty="0" smtClean="0"/>
              <a:t> </a:t>
            </a:r>
            <a:r>
              <a:rPr lang="de-AT" sz="2000" dirty="0" err="1" smtClean="0"/>
              <a:t>phase</a:t>
            </a:r>
            <a:r>
              <a:rPr lang="de-AT" sz="2000" dirty="0" smtClean="0"/>
              <a:t> </a:t>
            </a:r>
            <a:r>
              <a:rPr lang="el-GR" sz="2000" dirty="0" smtClean="0"/>
              <a:t>α</a:t>
            </a:r>
            <a:r>
              <a:rPr lang="de-AT" sz="2000" dirty="0" smtClean="0"/>
              <a:t> </a:t>
            </a:r>
            <a:r>
              <a:rPr lang="de-AT" sz="2000" dirty="0" err="1" smtClean="0"/>
              <a:t>with</a:t>
            </a:r>
            <a:r>
              <a:rPr lang="de-AT" sz="2000" dirty="0" smtClean="0"/>
              <a:t> </a:t>
            </a:r>
            <a:r>
              <a:rPr lang="de-AT" sz="2000" dirty="0" err="1" smtClean="0"/>
              <a:t>solute</a:t>
            </a:r>
            <a:r>
              <a:rPr lang="de-AT" sz="2000" dirty="0" smtClean="0"/>
              <a:t> </a:t>
            </a:r>
            <a:r>
              <a:rPr lang="de-AT" sz="2000" dirty="0" err="1" smtClean="0"/>
              <a:t>content</a:t>
            </a:r>
            <a:r>
              <a:rPr lang="de-AT" sz="2000" dirty="0" smtClean="0"/>
              <a:t> C</a:t>
            </a:r>
            <a:r>
              <a:rPr lang="de-AT" sz="2000" baseline="-25000" dirty="0" smtClean="0"/>
              <a:t>S,1</a:t>
            </a:r>
            <a:r>
              <a:rPr lang="de-AT" sz="2000" dirty="0" smtClean="0"/>
              <a:t> </a:t>
            </a:r>
            <a:r>
              <a:rPr lang="de-AT" sz="2000" dirty="0" err="1" smtClean="0"/>
              <a:t>created</a:t>
            </a:r>
            <a:endParaRPr lang="de-AT" sz="20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AT" sz="2000" dirty="0" smtClean="0"/>
              <a:t>Liquid </a:t>
            </a:r>
            <a:r>
              <a:rPr lang="de-AT" sz="2000" dirty="0" err="1" smtClean="0"/>
              <a:t>composition</a:t>
            </a:r>
            <a:r>
              <a:rPr lang="de-AT" sz="2000" dirty="0" smtClean="0"/>
              <a:t> </a:t>
            </a:r>
            <a:r>
              <a:rPr lang="de-AT" sz="2000" dirty="0" err="1" smtClean="0"/>
              <a:t>set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C</a:t>
            </a:r>
            <a:r>
              <a:rPr lang="de-AT" sz="2000" baseline="-25000" dirty="0" smtClean="0"/>
              <a:t>L,1</a:t>
            </a:r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42728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MatCalc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3" y="3014917"/>
            <a:ext cx="4564320" cy="329698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733024" y="6346241"/>
            <a:ext cx="7067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http://matcalc.tuwien.ac.at/index.php/documentation/detail.php?id=tutorials;t11&amp;media=tutorials;t11;img;t11_figure1v2.png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7272766" y="2573505"/>
            <a:ext cx="4429608" cy="3416320"/>
            <a:chOff x="7272766" y="2573505"/>
            <a:chExt cx="4429608" cy="3416320"/>
          </a:xfrm>
        </p:grpSpPr>
        <p:sp>
          <p:nvSpPr>
            <p:cNvPr id="9" name="Textfeld 8"/>
            <p:cNvSpPr txBox="1"/>
            <p:nvPr/>
          </p:nvSpPr>
          <p:spPr>
            <a:xfrm>
              <a:off x="7966953" y="3681503"/>
              <a:ext cx="1643975" cy="1200329"/>
            </a:xfrm>
            <a:prstGeom prst="rect">
              <a:avLst/>
            </a:prstGeom>
            <a:solidFill>
              <a:srgbClr val="777777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de-AT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</a:t>
              </a:r>
              <a:r>
                <a:rPr lang="de-AT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S,2</a:t>
              </a:r>
              <a:r>
                <a:rPr lang="de-AT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234586" y="4097002"/>
              <a:ext cx="1077538" cy="369332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de-AT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_S(C</a:t>
              </a:r>
              <a:r>
                <a:rPr lang="de-AT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S,1</a:t>
              </a:r>
              <a:r>
                <a:rPr lang="de-AT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272766" y="2573505"/>
              <a:ext cx="4429608" cy="34163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de-A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</a:t>
              </a:r>
              <a:r>
                <a:rPr lang="de-AT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Liquid(C</a:t>
              </a:r>
              <a:r>
                <a:rPr lang="de-AT" sz="24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L,2</a:t>
              </a:r>
              <a:r>
                <a:rPr lang="de-AT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  <a:p>
              <a:pPr algn="ctr"/>
              <a:endPara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4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MatCalc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966953" y="3681503"/>
            <a:ext cx="1643975" cy="1200329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de-A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S,2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34586" y="4097002"/>
            <a:ext cx="1077538" cy="369332"/>
          </a:xfrm>
          <a:prstGeom prst="rect">
            <a:avLst/>
          </a:prstGeom>
          <a:solidFill>
            <a:srgbClr val="5F5F5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_S(C</a:t>
            </a:r>
            <a:r>
              <a:rPr lang="de-A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S,1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33024" y="6346241"/>
            <a:ext cx="7067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http://matcalc.tuwien.ac.at/index.php/documentation/detail.php?id=tutorials;t11&amp;media=tutorials;t11;img;t11_figure1v2.png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272766" y="2573505"/>
            <a:ext cx="4429608" cy="341632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Liquid(C</a:t>
            </a:r>
            <a:r>
              <a:rPr lang="de-AT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L,2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8950" y="2511952"/>
            <a:ext cx="648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AT" sz="2000" dirty="0" err="1" smtClean="0"/>
              <a:t>Previous</a:t>
            </a:r>
            <a:r>
              <a:rPr lang="de-AT" sz="2000" dirty="0" smtClean="0"/>
              <a:t> </a:t>
            </a:r>
            <a:r>
              <a:rPr lang="el-GR" sz="2000" dirty="0" smtClean="0"/>
              <a:t>α</a:t>
            </a:r>
            <a:r>
              <a:rPr lang="de-AT" sz="2000" dirty="0" smtClean="0"/>
              <a:t>-phase </a:t>
            </a:r>
            <a:r>
              <a:rPr lang="de-AT" sz="2000" dirty="0" err="1" smtClean="0"/>
              <a:t>is</a:t>
            </a:r>
            <a:r>
              <a:rPr lang="de-AT" sz="2000" dirty="0" smtClean="0"/>
              <a:t> </a:t>
            </a:r>
            <a:r>
              <a:rPr lang="de-AT" sz="2000" dirty="0" err="1" smtClean="0"/>
              <a:t>denoted</a:t>
            </a:r>
            <a:r>
              <a:rPr lang="de-AT" sz="2000" dirty="0" smtClean="0"/>
              <a:t> </a:t>
            </a:r>
            <a:r>
              <a:rPr lang="de-AT" sz="2000" dirty="0" err="1" smtClean="0"/>
              <a:t>now</a:t>
            </a:r>
            <a:r>
              <a:rPr lang="de-AT" sz="2000" dirty="0" smtClean="0"/>
              <a:t> </a:t>
            </a:r>
            <a:r>
              <a:rPr lang="el-GR" sz="2000" dirty="0" smtClean="0"/>
              <a:t>α</a:t>
            </a:r>
            <a:r>
              <a:rPr lang="de-AT" sz="2000" dirty="0" smtClean="0"/>
              <a:t>_S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l-GR" sz="2000" dirty="0"/>
              <a:t>α</a:t>
            </a:r>
            <a:r>
              <a:rPr lang="de-AT" sz="2000" dirty="0" smtClean="0"/>
              <a:t>_S </a:t>
            </a:r>
            <a:r>
              <a:rPr lang="de-AT" sz="2000" dirty="0" err="1" smtClean="0"/>
              <a:t>gets</a:t>
            </a:r>
            <a:r>
              <a:rPr lang="de-AT" sz="2000" dirty="0" smtClean="0"/>
              <a:t> a „</a:t>
            </a:r>
            <a:r>
              <a:rPr lang="de-AT" sz="2000" dirty="0" err="1" smtClean="0"/>
              <a:t>dormant</a:t>
            </a:r>
            <a:r>
              <a:rPr lang="de-AT" sz="2000" dirty="0" smtClean="0"/>
              <a:t>“ </a:t>
            </a:r>
            <a:r>
              <a:rPr lang="de-AT" sz="2000" dirty="0" err="1" smtClean="0"/>
              <a:t>status</a:t>
            </a:r>
            <a:r>
              <a:rPr lang="de-AT" sz="2000" dirty="0" smtClean="0"/>
              <a:t> (</a:t>
            </a:r>
            <a:r>
              <a:rPr lang="de-AT" sz="2000" dirty="0" err="1" smtClean="0"/>
              <a:t>phase</a:t>
            </a:r>
            <a:r>
              <a:rPr lang="de-AT" sz="2000" dirty="0" smtClean="0"/>
              <a:t> </a:t>
            </a:r>
            <a:r>
              <a:rPr lang="de-AT" sz="2000" dirty="0" err="1" smtClean="0"/>
              <a:t>fraction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composition</a:t>
            </a:r>
            <a:r>
              <a:rPr lang="de-AT" sz="2000" dirty="0" smtClean="0"/>
              <a:t> </a:t>
            </a:r>
            <a:r>
              <a:rPr lang="de-AT" sz="2000" dirty="0" err="1" smtClean="0"/>
              <a:t>are</a:t>
            </a:r>
            <a:r>
              <a:rPr lang="de-AT" sz="2000" dirty="0" smtClean="0"/>
              <a:t> „</a:t>
            </a:r>
            <a:r>
              <a:rPr lang="de-AT" sz="2000" dirty="0" err="1" smtClean="0"/>
              <a:t>frozen</a:t>
            </a:r>
            <a:r>
              <a:rPr lang="de-AT" sz="2000" dirty="0" smtClean="0"/>
              <a:t>“)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AT" sz="2000" dirty="0" smtClean="0"/>
              <a:t>New </a:t>
            </a:r>
            <a:r>
              <a:rPr lang="de-AT" sz="2000" dirty="0" err="1" smtClean="0"/>
              <a:t>equilib</a:t>
            </a:r>
            <a:r>
              <a:rPr lang="de-AT" sz="2000" dirty="0" smtClean="0"/>
              <a:t>. </a:t>
            </a:r>
            <a:r>
              <a:rPr lang="de-AT" sz="2000" dirty="0" err="1" smtClean="0"/>
              <a:t>phase</a:t>
            </a:r>
            <a:r>
              <a:rPr lang="de-AT" sz="2000" dirty="0" smtClean="0"/>
              <a:t> </a:t>
            </a:r>
            <a:r>
              <a:rPr lang="el-GR" sz="2000" dirty="0" smtClean="0"/>
              <a:t>α</a:t>
            </a:r>
            <a:r>
              <a:rPr lang="de-AT" sz="2000" dirty="0" smtClean="0"/>
              <a:t> </a:t>
            </a:r>
            <a:r>
              <a:rPr lang="de-AT" sz="2000" dirty="0" err="1" smtClean="0"/>
              <a:t>with</a:t>
            </a:r>
            <a:r>
              <a:rPr lang="de-AT" sz="2000" dirty="0" smtClean="0"/>
              <a:t> </a:t>
            </a:r>
            <a:r>
              <a:rPr lang="de-AT" sz="2000" dirty="0" err="1" smtClean="0"/>
              <a:t>solute</a:t>
            </a:r>
            <a:r>
              <a:rPr lang="de-AT" sz="2000" dirty="0" smtClean="0"/>
              <a:t> </a:t>
            </a:r>
            <a:r>
              <a:rPr lang="de-AT" sz="2000" dirty="0" err="1" smtClean="0"/>
              <a:t>content</a:t>
            </a:r>
            <a:r>
              <a:rPr lang="de-AT" sz="2000" dirty="0" smtClean="0"/>
              <a:t> C</a:t>
            </a:r>
            <a:r>
              <a:rPr lang="de-AT" sz="2000" baseline="-25000" dirty="0" smtClean="0"/>
              <a:t>S,2</a:t>
            </a:r>
            <a:r>
              <a:rPr lang="de-AT" sz="2000" dirty="0" smtClean="0"/>
              <a:t> </a:t>
            </a:r>
            <a:r>
              <a:rPr lang="de-AT" sz="2000" dirty="0" err="1" smtClean="0"/>
              <a:t>created</a:t>
            </a:r>
            <a:endParaRPr lang="de-AT" sz="20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AT" sz="2000" dirty="0" smtClean="0"/>
              <a:t>Liquid </a:t>
            </a:r>
            <a:r>
              <a:rPr lang="de-AT" sz="2000" dirty="0" err="1" smtClean="0"/>
              <a:t>composition</a:t>
            </a:r>
            <a:r>
              <a:rPr lang="de-AT" sz="2000" dirty="0" smtClean="0"/>
              <a:t> </a:t>
            </a:r>
            <a:r>
              <a:rPr lang="de-AT" sz="2000" dirty="0" err="1" smtClean="0"/>
              <a:t>set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C</a:t>
            </a:r>
            <a:r>
              <a:rPr lang="de-AT" sz="2000" baseline="-25000" dirty="0" smtClean="0"/>
              <a:t>L,2</a:t>
            </a:r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21574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MatCalc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733024" y="6346241"/>
            <a:ext cx="7067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http://matcalc.tuwien.ac.at/index.php/documentation/detail.php?id=tutorials;t11&amp;media=tutorials;t11;img;t11_figure1v2.png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44" y="2880853"/>
            <a:ext cx="4563112" cy="329611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272766" y="2573505"/>
            <a:ext cx="4429608" cy="341632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Liquid(C</a:t>
            </a:r>
            <a:r>
              <a:rPr lang="de-AT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L,3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65396" y="3266003"/>
            <a:ext cx="2237361" cy="2031325"/>
          </a:xfrm>
          <a:prstGeom prst="rect">
            <a:avLst/>
          </a:prstGeom>
          <a:solidFill>
            <a:srgbClr val="96969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de-A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S,3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66953" y="3681503"/>
            <a:ext cx="1643975" cy="1200329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_S(C</a:t>
            </a:r>
            <a:r>
              <a:rPr lang="el-G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MatCalc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72766" y="2573505"/>
            <a:ext cx="4429608" cy="341632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Liquid(C</a:t>
            </a:r>
            <a:r>
              <a:rPr lang="de-AT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L,3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65396" y="3266003"/>
            <a:ext cx="2237361" cy="2031325"/>
          </a:xfrm>
          <a:prstGeom prst="rect">
            <a:avLst/>
          </a:prstGeom>
          <a:solidFill>
            <a:srgbClr val="96969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de-A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S,3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66953" y="3681503"/>
            <a:ext cx="1643975" cy="1200329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_S(C</a:t>
            </a:r>
            <a:r>
              <a:rPr lang="el-G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1988" y="2191257"/>
            <a:ext cx="648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l-GR" sz="2000" dirty="0" smtClean="0"/>
              <a:t>α</a:t>
            </a:r>
            <a:r>
              <a:rPr lang="de-AT" sz="2000" dirty="0" smtClean="0"/>
              <a:t>_S </a:t>
            </a:r>
            <a:r>
              <a:rPr lang="de-AT" sz="2000" dirty="0" err="1" smtClean="0"/>
              <a:t>formed</a:t>
            </a:r>
            <a:r>
              <a:rPr lang="de-AT" sz="2000" dirty="0" smtClean="0"/>
              <a:t> </a:t>
            </a:r>
            <a:r>
              <a:rPr lang="de-AT" sz="2000" dirty="0" err="1" smtClean="0"/>
              <a:t>by</a:t>
            </a:r>
            <a:r>
              <a:rPr lang="de-AT" sz="2000" dirty="0" smtClean="0"/>
              <a:t> </a:t>
            </a:r>
            <a:r>
              <a:rPr lang="de-AT" sz="2000" dirty="0" err="1" smtClean="0"/>
              <a:t>merging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previous</a:t>
            </a:r>
            <a:r>
              <a:rPr lang="de-AT" sz="2000" dirty="0" smtClean="0"/>
              <a:t> </a:t>
            </a:r>
            <a:r>
              <a:rPr lang="el-GR" sz="2000" dirty="0"/>
              <a:t>α</a:t>
            </a:r>
            <a:r>
              <a:rPr lang="de-AT" sz="2000" dirty="0" smtClean="0"/>
              <a:t>_S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previous</a:t>
            </a:r>
            <a:r>
              <a:rPr lang="de-AT" sz="2000" dirty="0" smtClean="0"/>
              <a:t> </a:t>
            </a:r>
            <a:r>
              <a:rPr lang="el-GR" sz="2000" dirty="0"/>
              <a:t>α</a:t>
            </a:r>
            <a:r>
              <a:rPr lang="de-AT" sz="2000" dirty="0" smtClean="0"/>
              <a:t> (</a:t>
            </a:r>
            <a:r>
              <a:rPr lang="de-AT" sz="2000" dirty="0" err="1" smtClean="0"/>
              <a:t>adding</a:t>
            </a:r>
            <a:r>
              <a:rPr lang="de-AT" sz="2000" dirty="0" smtClean="0"/>
              <a:t> </a:t>
            </a:r>
            <a:r>
              <a:rPr lang="de-AT" sz="2000" dirty="0" err="1" smtClean="0"/>
              <a:t>phase</a:t>
            </a:r>
            <a:r>
              <a:rPr lang="de-AT" sz="2000" dirty="0" smtClean="0"/>
              <a:t> </a:t>
            </a:r>
            <a:r>
              <a:rPr lang="de-AT" sz="2000" dirty="0" err="1" smtClean="0"/>
              <a:t>fractions</a:t>
            </a:r>
            <a:r>
              <a:rPr lang="de-AT" sz="2000" dirty="0" smtClean="0"/>
              <a:t>)</a:t>
            </a:r>
            <a:endParaRPr lang="de-AT" sz="20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l-GR" sz="2000" dirty="0" smtClean="0"/>
              <a:t>α</a:t>
            </a:r>
            <a:r>
              <a:rPr lang="de-AT" sz="2000" dirty="0" smtClean="0"/>
              <a:t>_S </a:t>
            </a:r>
            <a:r>
              <a:rPr lang="de-AT" sz="2000" dirty="0" err="1" smtClean="0"/>
              <a:t>composition</a:t>
            </a:r>
            <a:r>
              <a:rPr lang="de-AT" sz="2000" dirty="0" smtClean="0"/>
              <a:t> </a:t>
            </a:r>
            <a:r>
              <a:rPr lang="de-AT" sz="2000" dirty="0" err="1" smtClean="0"/>
              <a:t>is</a:t>
            </a:r>
            <a:r>
              <a:rPr lang="de-AT" sz="2000" dirty="0" smtClean="0"/>
              <a:t> </a:t>
            </a:r>
            <a:r>
              <a:rPr lang="de-AT" sz="2000" dirty="0" err="1" smtClean="0"/>
              <a:t>evaluated</a:t>
            </a:r>
            <a:r>
              <a:rPr lang="de-AT" sz="2000" dirty="0" smtClean="0"/>
              <a:t> </a:t>
            </a:r>
            <a:r>
              <a:rPr lang="de-AT" sz="2000" dirty="0" err="1" smtClean="0"/>
              <a:t>from</a:t>
            </a:r>
            <a:r>
              <a:rPr lang="de-AT" sz="2000" dirty="0" smtClean="0"/>
              <a:t> </a:t>
            </a:r>
            <a:r>
              <a:rPr lang="de-AT" sz="2000" dirty="0" err="1" smtClean="0"/>
              <a:t>mass</a:t>
            </a:r>
            <a:r>
              <a:rPr lang="de-AT" sz="2000" dirty="0" smtClean="0"/>
              <a:t> </a:t>
            </a:r>
            <a:r>
              <a:rPr lang="de-AT" sz="2000" dirty="0" err="1" smtClean="0"/>
              <a:t>balance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merged</a:t>
            </a:r>
            <a:r>
              <a:rPr lang="de-AT" sz="2000" dirty="0" smtClean="0"/>
              <a:t> </a:t>
            </a:r>
            <a:r>
              <a:rPr lang="de-AT" sz="2000" dirty="0" err="1" smtClean="0"/>
              <a:t>phases</a:t>
            </a:r>
            <a:endParaRPr lang="de-AT" sz="20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AT" sz="2000" dirty="0" smtClean="0"/>
              <a:t> „</a:t>
            </a:r>
            <a:r>
              <a:rPr lang="de-AT" sz="2000" dirty="0" err="1" smtClean="0"/>
              <a:t>Dormant</a:t>
            </a:r>
            <a:r>
              <a:rPr lang="de-AT" sz="2000" dirty="0" smtClean="0"/>
              <a:t>“ </a:t>
            </a:r>
            <a:r>
              <a:rPr lang="de-AT" sz="2000" dirty="0" err="1" smtClean="0"/>
              <a:t>status</a:t>
            </a:r>
            <a:r>
              <a:rPr lang="de-AT" sz="2000" dirty="0" smtClean="0"/>
              <a:t> </a:t>
            </a:r>
            <a:r>
              <a:rPr lang="de-AT" sz="2000" dirty="0" err="1" smtClean="0"/>
              <a:t>set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el-GR" sz="2000" dirty="0"/>
              <a:t>α</a:t>
            </a:r>
            <a:r>
              <a:rPr lang="de-AT" sz="2000" dirty="0"/>
              <a:t>_S </a:t>
            </a:r>
            <a:endParaRPr lang="de-AT" sz="20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AT" sz="2000" dirty="0" smtClean="0"/>
              <a:t>New </a:t>
            </a:r>
            <a:r>
              <a:rPr lang="de-AT" sz="2000" dirty="0" err="1" smtClean="0"/>
              <a:t>equilib</a:t>
            </a:r>
            <a:r>
              <a:rPr lang="de-AT" sz="2000" dirty="0" smtClean="0"/>
              <a:t>. </a:t>
            </a:r>
            <a:r>
              <a:rPr lang="de-AT" sz="2000" dirty="0" err="1" smtClean="0"/>
              <a:t>phase</a:t>
            </a:r>
            <a:r>
              <a:rPr lang="de-AT" sz="2000" dirty="0" smtClean="0"/>
              <a:t> </a:t>
            </a:r>
            <a:r>
              <a:rPr lang="el-GR" sz="2000" dirty="0" smtClean="0"/>
              <a:t>α</a:t>
            </a:r>
            <a:r>
              <a:rPr lang="de-AT" sz="2000" dirty="0" smtClean="0"/>
              <a:t> </a:t>
            </a:r>
            <a:r>
              <a:rPr lang="de-AT" sz="2000" dirty="0" err="1" smtClean="0"/>
              <a:t>with</a:t>
            </a:r>
            <a:r>
              <a:rPr lang="de-AT" sz="2000" dirty="0" smtClean="0"/>
              <a:t> </a:t>
            </a:r>
            <a:r>
              <a:rPr lang="de-AT" sz="2000" dirty="0" err="1" smtClean="0"/>
              <a:t>solute</a:t>
            </a:r>
            <a:r>
              <a:rPr lang="de-AT" sz="2000" dirty="0" smtClean="0"/>
              <a:t> </a:t>
            </a:r>
            <a:r>
              <a:rPr lang="de-AT" sz="2000" dirty="0" err="1" smtClean="0"/>
              <a:t>content</a:t>
            </a:r>
            <a:r>
              <a:rPr lang="de-AT" sz="2000" dirty="0" smtClean="0"/>
              <a:t> C</a:t>
            </a:r>
            <a:r>
              <a:rPr lang="de-AT" sz="2000" baseline="-25000" dirty="0" smtClean="0"/>
              <a:t>S,3</a:t>
            </a:r>
            <a:r>
              <a:rPr lang="de-AT" sz="2000" dirty="0" smtClean="0"/>
              <a:t> </a:t>
            </a:r>
            <a:r>
              <a:rPr lang="de-AT" sz="2000" dirty="0" err="1" smtClean="0"/>
              <a:t>created</a:t>
            </a:r>
            <a:endParaRPr lang="de-AT" sz="20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AT" sz="2000" dirty="0" smtClean="0"/>
              <a:t>Liquid </a:t>
            </a:r>
            <a:r>
              <a:rPr lang="de-AT" sz="2000" dirty="0" err="1" smtClean="0"/>
              <a:t>composition</a:t>
            </a:r>
            <a:r>
              <a:rPr lang="de-AT" sz="2000" dirty="0" smtClean="0"/>
              <a:t> </a:t>
            </a:r>
            <a:r>
              <a:rPr lang="de-AT" sz="2000" dirty="0" err="1" smtClean="0"/>
              <a:t>set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C</a:t>
            </a:r>
            <a:r>
              <a:rPr lang="de-AT" sz="2000" baseline="-25000" dirty="0" smtClean="0"/>
              <a:t>L,3</a:t>
            </a:r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6887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MatCalc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72766" y="2573505"/>
            <a:ext cx="4429608" cy="341632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Liquid(C</a:t>
            </a:r>
            <a:r>
              <a:rPr lang="de-AT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L,3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65396" y="3266003"/>
            <a:ext cx="2237361" cy="2031325"/>
          </a:xfrm>
          <a:prstGeom prst="rect">
            <a:avLst/>
          </a:prstGeom>
          <a:solidFill>
            <a:srgbClr val="96969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de-A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S,3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66953" y="3681503"/>
            <a:ext cx="1643975" cy="1200329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_S(C</a:t>
            </a:r>
            <a:r>
              <a:rPr lang="el-G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A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87373" y="2989003"/>
            <a:ext cx="5215632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b="1" dirty="0" smtClean="0"/>
              <a:t>Technical </a:t>
            </a:r>
            <a:r>
              <a:rPr lang="de-AT" b="1" dirty="0" err="1" smtClean="0"/>
              <a:t>note</a:t>
            </a:r>
            <a:endParaRPr lang="de-AT" b="1" dirty="0" smtClean="0"/>
          </a:p>
          <a:p>
            <a:pPr algn="ctr">
              <a:lnSpc>
                <a:spcPct val="150000"/>
              </a:lnSpc>
            </a:pPr>
            <a:endParaRPr lang="de-AT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„</a:t>
            </a:r>
            <a:r>
              <a:rPr lang="el-GR" dirty="0" smtClean="0">
                <a:sym typeface="Wingdings" panose="05000000000000000000" pitchFamily="2" charset="2"/>
              </a:rPr>
              <a:t>α</a:t>
            </a:r>
            <a:r>
              <a:rPr lang="de-AT" dirty="0" smtClean="0">
                <a:sym typeface="Wingdings" panose="05000000000000000000" pitchFamily="2" charset="2"/>
              </a:rPr>
              <a:t>“-</a:t>
            </a:r>
            <a:r>
              <a:rPr lang="de-AT" dirty="0">
                <a:sym typeface="Wingdings" panose="05000000000000000000" pitchFamily="2" charset="2"/>
              </a:rPr>
              <a:t>phase </a:t>
            </a:r>
            <a:r>
              <a:rPr lang="de-AT" dirty="0" err="1">
                <a:sym typeface="Wingdings" panose="05000000000000000000" pitchFamily="2" charset="2"/>
              </a:rPr>
              <a:t>contains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fraction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solidified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at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considered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temperature</a:t>
            </a:r>
            <a:endParaRPr lang="de-AT" dirty="0" smtClean="0"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„</a:t>
            </a:r>
            <a:r>
              <a:rPr lang="el-GR" dirty="0">
                <a:sym typeface="Wingdings" panose="05000000000000000000" pitchFamily="2" charset="2"/>
              </a:rPr>
              <a:t>α</a:t>
            </a:r>
            <a:r>
              <a:rPr lang="de-AT" dirty="0">
                <a:sym typeface="Wingdings" panose="05000000000000000000" pitchFamily="2" charset="2"/>
              </a:rPr>
              <a:t>_S“-phase </a:t>
            </a:r>
            <a:r>
              <a:rPr lang="de-AT" dirty="0" err="1">
                <a:sym typeface="Wingdings" panose="05000000000000000000" pitchFamily="2" charset="2"/>
              </a:rPr>
              <a:t>contains</a:t>
            </a:r>
            <a:r>
              <a:rPr lang="de-AT" dirty="0">
                <a:sym typeface="Wingdings" panose="05000000000000000000" pitchFamily="2" charset="2"/>
              </a:rPr>
              <a:t> all </a:t>
            </a:r>
            <a:r>
              <a:rPr lang="de-AT" dirty="0" err="1">
                <a:sym typeface="Wingdings" panose="05000000000000000000" pitchFamily="2" charset="2"/>
              </a:rPr>
              <a:t>fractions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solidified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b="1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before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considered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temperature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2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Cu-Ni</a:t>
            </a:r>
            <a:r>
              <a:rPr lang="de-AT" dirty="0" smtClean="0"/>
              <a:t> </a:t>
            </a:r>
            <a:r>
              <a:rPr lang="de-AT" dirty="0" err="1" smtClean="0"/>
              <a:t>alloy</a:t>
            </a:r>
            <a:r>
              <a:rPr lang="de-AT" dirty="0" smtClean="0"/>
              <a:t>, 35 </a:t>
            </a:r>
            <a:r>
              <a:rPr lang="de-AT" dirty="0" err="1" smtClean="0"/>
              <a:t>wt</a:t>
            </a:r>
            <a:r>
              <a:rPr lang="de-AT" dirty="0" smtClean="0"/>
              <a:t>.% </a:t>
            </a:r>
            <a:r>
              <a:rPr lang="de-AT" dirty="0" err="1" smtClean="0"/>
              <a:t>Ni</a:t>
            </a:r>
            <a:endParaRPr lang="de-AT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3" y="3100773"/>
            <a:ext cx="5800000" cy="307619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7" y="3100773"/>
            <a:ext cx="5800000" cy="30761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03387" y="5973346"/>
            <a:ext cx="1836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Temperature</a:t>
            </a:r>
            <a:r>
              <a:rPr lang="de-AT" sz="1600" b="1" dirty="0" smtClean="0"/>
              <a:t> [°C]</a:t>
            </a:r>
            <a:endParaRPr lang="de-AT" sz="1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644647" y="5973346"/>
            <a:ext cx="1836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Temperature</a:t>
            </a:r>
            <a:r>
              <a:rPr lang="de-AT" sz="1600" b="1" dirty="0" smtClean="0"/>
              <a:t> [°C]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5481251" y="4317156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smtClean="0"/>
              <a:t>Phase </a:t>
            </a:r>
            <a:r>
              <a:rPr lang="de-AT" sz="1600" b="1" dirty="0" err="1" smtClean="0"/>
              <a:t>fraction</a:t>
            </a:r>
            <a:endParaRPr lang="de-AT" sz="1600" b="1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629979" y="4317157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smtClean="0"/>
              <a:t>Phase </a:t>
            </a:r>
            <a:r>
              <a:rPr lang="de-AT" sz="1600" b="1" dirty="0" err="1" smtClean="0"/>
              <a:t>fraction</a:t>
            </a:r>
            <a:endParaRPr lang="de-AT" sz="1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40093" y="317121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Liquid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899947" y="313952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Liquid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38200" y="31782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33CC33"/>
                </a:solidFill>
              </a:rPr>
              <a:t>FCC_A1</a:t>
            </a:r>
            <a:endParaRPr lang="de-AT" dirty="0">
              <a:solidFill>
                <a:srgbClr val="33CC33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149110" y="330528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33CC33"/>
                </a:solidFill>
              </a:rPr>
              <a:t>FCC_A1_S</a:t>
            </a:r>
            <a:endParaRPr lang="de-AT" dirty="0">
              <a:solidFill>
                <a:srgbClr val="33CC33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534098" y="518857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00FF"/>
                </a:solidFill>
              </a:rPr>
              <a:t>FCC_A1</a:t>
            </a:r>
            <a:endParaRPr lang="de-AT" dirty="0">
              <a:solidFill>
                <a:srgbClr val="0000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59749" y="259650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Equilibrium </a:t>
            </a:r>
            <a:r>
              <a:rPr lang="de-AT" dirty="0" err="1" smtClean="0"/>
              <a:t>calculation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8784901" y="259650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SG-</a:t>
            </a:r>
            <a:r>
              <a:rPr lang="de-AT" dirty="0" err="1" smtClean="0"/>
              <a:t>calculation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908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Outline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AT" altLang="de-DE" dirty="0" smtClean="0"/>
              <a:t>Solid </a:t>
            </a:r>
            <a:r>
              <a:rPr lang="de-AT" altLang="de-DE" dirty="0" err="1" smtClean="0"/>
              <a:t>phase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composition</a:t>
            </a:r>
            <a:r>
              <a:rPr lang="de-AT" altLang="de-DE" dirty="0" smtClean="0"/>
              <a:t> after </a:t>
            </a:r>
            <a:r>
              <a:rPr lang="de-AT" altLang="de-DE" dirty="0" err="1" smtClean="0"/>
              <a:t>alloy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solidification</a:t>
            </a:r>
            <a:endParaRPr lang="de-AT" altLang="de-DE" dirty="0" smtClean="0"/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de-AT" altLang="de-DE" sz="2800" dirty="0" smtClean="0"/>
              <a:t>Back-diffusion </a:t>
            </a:r>
            <a:r>
              <a:rPr lang="de-AT" altLang="de-DE" sz="2800" dirty="0" err="1" smtClean="0"/>
              <a:t>effect</a:t>
            </a:r>
            <a:endParaRPr lang="de-AT" altLang="de-DE" sz="2800" dirty="0" smtClean="0"/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de-AT" altLang="de-DE" sz="2800" dirty="0" smtClean="0"/>
              <a:t>Primary </a:t>
            </a:r>
            <a:r>
              <a:rPr lang="de-AT" altLang="de-DE" sz="2800" dirty="0" err="1" smtClean="0"/>
              <a:t>precipitates</a:t>
            </a:r>
            <a:endParaRPr lang="de-AT" altLang="de-DE" sz="2800" dirty="0" smtClean="0"/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de-AT" altLang="de-DE" sz="2800" dirty="0" smtClean="0"/>
              <a:t>Modeling </a:t>
            </a:r>
            <a:r>
              <a:rPr lang="de-AT" altLang="de-DE" sz="2800" dirty="0" err="1" smtClean="0"/>
              <a:t>of</a:t>
            </a:r>
            <a:r>
              <a:rPr lang="de-AT" altLang="de-DE" sz="2800" dirty="0" smtClean="0"/>
              <a:t> solid-solid </a:t>
            </a:r>
            <a:r>
              <a:rPr lang="de-AT" altLang="de-DE" sz="2800" dirty="0" err="1" smtClean="0"/>
              <a:t>transformation</a:t>
            </a:r>
            <a:endParaRPr lang="de-AT" alt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Cu-Ni</a:t>
            </a:r>
            <a:r>
              <a:rPr lang="de-AT" dirty="0"/>
              <a:t> </a:t>
            </a:r>
            <a:r>
              <a:rPr lang="de-AT" dirty="0" err="1"/>
              <a:t>alloy</a:t>
            </a:r>
            <a:r>
              <a:rPr lang="de-AT" dirty="0"/>
              <a:t>, 35 </a:t>
            </a:r>
            <a:r>
              <a:rPr lang="de-AT" dirty="0" err="1"/>
              <a:t>wt</a:t>
            </a:r>
            <a:r>
              <a:rPr lang="de-AT" dirty="0"/>
              <a:t>.% </a:t>
            </a:r>
            <a:r>
              <a:rPr lang="de-AT" dirty="0" err="1"/>
              <a:t>Ni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38" y="3100773"/>
            <a:ext cx="5800000" cy="30761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2" y="3100773"/>
            <a:ext cx="5800000" cy="307619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80553" y="5915353"/>
            <a:ext cx="1836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Temperature</a:t>
            </a:r>
            <a:r>
              <a:rPr lang="de-AT" sz="1600" b="1" dirty="0" smtClean="0"/>
              <a:t> [°C]</a:t>
            </a:r>
            <a:endParaRPr lang="de-AT" sz="1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634781" y="5915353"/>
            <a:ext cx="1836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Temperature</a:t>
            </a:r>
            <a:r>
              <a:rPr lang="de-AT" sz="1600" b="1" dirty="0" smtClean="0"/>
              <a:t> [°C]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5382062" y="4275712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Ni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content</a:t>
            </a:r>
            <a:r>
              <a:rPr lang="de-AT" sz="1600" b="1" dirty="0" smtClean="0"/>
              <a:t> [</a:t>
            </a:r>
            <a:r>
              <a:rPr lang="de-AT" sz="1600" b="1" dirty="0" err="1" smtClean="0"/>
              <a:t>wt</a:t>
            </a:r>
            <a:r>
              <a:rPr lang="de-AT" sz="1600" b="1" dirty="0" smtClean="0"/>
              <a:t>.%]</a:t>
            </a:r>
            <a:endParaRPr lang="de-AT" sz="1600" b="1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757419" y="4275712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Ni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content</a:t>
            </a:r>
            <a:r>
              <a:rPr lang="de-AT" sz="1600" b="1" dirty="0" smtClean="0"/>
              <a:t> [</a:t>
            </a:r>
            <a:r>
              <a:rPr lang="de-AT" sz="1600" b="1" dirty="0" err="1" smtClean="0"/>
              <a:t>wt</a:t>
            </a:r>
            <a:r>
              <a:rPr lang="de-AT" sz="1600" b="1" dirty="0" smtClean="0"/>
              <a:t>.%]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89330" y="426032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Liquid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921000" y="426032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Liquid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3830" y="381662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33CC33"/>
                </a:solidFill>
              </a:rPr>
              <a:t>FCC_A1</a:t>
            </a:r>
            <a:endParaRPr lang="de-AT" dirty="0">
              <a:solidFill>
                <a:srgbClr val="33CC33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88842" y="351829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33CC33"/>
                </a:solidFill>
              </a:rPr>
              <a:t>FCC_A1_S</a:t>
            </a:r>
            <a:endParaRPr lang="de-AT" dirty="0">
              <a:solidFill>
                <a:srgbClr val="33CC33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586951" y="327291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00FF"/>
                </a:solidFill>
              </a:rPr>
              <a:t>FCC_A1</a:t>
            </a:r>
            <a:endParaRPr lang="de-AT" dirty="0">
              <a:solidFill>
                <a:srgbClr val="0000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859749" y="259650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Equilibrium </a:t>
            </a:r>
            <a:r>
              <a:rPr lang="de-AT" dirty="0" err="1" smtClean="0"/>
              <a:t>calculation</a:t>
            </a:r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8784901" y="259650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SG-</a:t>
            </a:r>
            <a:r>
              <a:rPr lang="de-AT" dirty="0" err="1" smtClean="0"/>
              <a:t>calculation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39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425575" y="1790700"/>
            <a:ext cx="9144000" cy="2387600"/>
          </a:xfrm>
        </p:spPr>
        <p:txBody>
          <a:bodyPr/>
          <a:lstStyle/>
          <a:p>
            <a:r>
              <a:rPr lang="de-AT" altLang="de-DE" sz="4400" dirty="0" smtClean="0"/>
              <a:t>Back-diffusion </a:t>
            </a:r>
            <a:r>
              <a:rPr lang="de-AT" altLang="de-DE" sz="4400" dirty="0" err="1" smtClean="0"/>
              <a:t>effect</a:t>
            </a:r>
            <a:r>
              <a:rPr lang="de-AT" altLang="de-DE" sz="4400" dirty="0" smtClean="0"/>
              <a:t/>
            </a:r>
            <a:br>
              <a:rPr lang="de-AT" altLang="de-DE" sz="4400" dirty="0" smtClean="0"/>
            </a:br>
            <a:endParaRPr lang="de-AT" altLang="de-DE" sz="3600" dirty="0" smtClean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83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Backdiffusion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2983" y="2164200"/>
            <a:ext cx="5231860" cy="3623657"/>
          </a:xfrm>
        </p:spPr>
        <p:txBody>
          <a:bodyPr/>
          <a:lstStyle/>
          <a:p>
            <a:r>
              <a:rPr lang="de-AT" dirty="0" err="1" smtClean="0"/>
              <a:t>Some</a:t>
            </a:r>
            <a:r>
              <a:rPr lang="de-AT" dirty="0" smtClean="0"/>
              <a:t> </a:t>
            </a:r>
            <a:r>
              <a:rPr lang="de-AT" dirty="0" err="1" smtClean="0"/>
              <a:t>elements</a:t>
            </a:r>
            <a:r>
              <a:rPr lang="de-AT" dirty="0" smtClean="0"/>
              <a:t> </a:t>
            </a:r>
            <a:r>
              <a:rPr lang="de-AT" dirty="0" err="1" smtClean="0"/>
              <a:t>might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permitted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equilibrate</a:t>
            </a:r>
            <a:r>
              <a:rPr lang="de-AT" dirty="0" smtClean="0"/>
              <a:t> fast </a:t>
            </a:r>
            <a:r>
              <a:rPr lang="de-AT" dirty="0" err="1" smtClean="0"/>
              <a:t>between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liquid </a:t>
            </a:r>
            <a:r>
              <a:rPr lang="de-AT" dirty="0" err="1" smtClean="0"/>
              <a:t>and</a:t>
            </a:r>
            <a:r>
              <a:rPr lang="de-AT" dirty="0" smtClean="0"/>
              <a:t> solid </a:t>
            </a:r>
            <a:r>
              <a:rPr lang="de-AT" dirty="0" err="1" smtClean="0"/>
              <a:t>phases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Relevant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interstitial</a:t>
            </a:r>
            <a:r>
              <a:rPr lang="de-AT" dirty="0" smtClean="0"/>
              <a:t> </a:t>
            </a:r>
            <a:r>
              <a:rPr lang="de-AT" dirty="0" err="1" smtClean="0"/>
              <a:t>elements</a:t>
            </a:r>
            <a:r>
              <a:rPr lang="de-AT" dirty="0" smtClean="0"/>
              <a:t> (B,C,N) </a:t>
            </a:r>
            <a:r>
              <a:rPr lang="de-AT" dirty="0" smtClean="0">
                <a:sym typeface="Wingdings" panose="05000000000000000000" pitchFamily="2" charset="2"/>
              </a:rPr>
              <a:t> diffuse fast </a:t>
            </a:r>
            <a:r>
              <a:rPr lang="de-AT" dirty="0" err="1" smtClean="0">
                <a:sym typeface="Wingdings" panose="05000000000000000000" pitchFamily="2" charset="2"/>
              </a:rPr>
              <a:t>enough</a:t>
            </a:r>
            <a:r>
              <a:rPr lang="de-AT" dirty="0" smtClean="0">
                <a:sym typeface="Wingdings" panose="05000000000000000000" pitchFamily="2" charset="2"/>
              </a:rPr>
              <a:t> on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interstitial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lattice</a:t>
            </a:r>
            <a:endParaRPr lang="de-AT" dirty="0" smtClean="0">
              <a:sym typeface="Wingdings" panose="05000000000000000000" pitchFamily="2" charset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020" y="1558757"/>
            <a:ext cx="5010150" cy="42291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737374" y="2164200"/>
            <a:ext cx="1007792" cy="63736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03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Backdiffusion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020" y="1558757"/>
            <a:ext cx="5010150" cy="42291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737374" y="2164200"/>
            <a:ext cx="1007792" cy="63736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679211" y="2290660"/>
            <a:ext cx="5215632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b="1" dirty="0" smtClean="0"/>
              <a:t>Technical </a:t>
            </a:r>
            <a:r>
              <a:rPr lang="de-AT" b="1" dirty="0" err="1" smtClean="0"/>
              <a:t>note</a:t>
            </a:r>
            <a:endParaRPr lang="de-AT" b="1" dirty="0" smtClean="0"/>
          </a:p>
          <a:p>
            <a:pPr algn="ctr">
              <a:lnSpc>
                <a:spcPct val="150000"/>
              </a:lnSpc>
            </a:pPr>
            <a:endParaRPr lang="de-AT" dirty="0"/>
          </a:p>
          <a:p>
            <a:pPr algn="just">
              <a:lnSpc>
                <a:spcPct val="150000"/>
              </a:lnSpc>
            </a:pPr>
            <a:r>
              <a:rPr lang="de-AT" dirty="0">
                <a:sym typeface="Wingdings" panose="05000000000000000000" pitchFamily="2" charset="2"/>
              </a:rPr>
              <a:t>„_S“-phase </a:t>
            </a:r>
            <a:r>
              <a:rPr lang="de-AT" dirty="0" err="1">
                <a:sym typeface="Wingdings" panose="05000000000000000000" pitchFamily="2" charset="2"/>
              </a:rPr>
              <a:t>has</a:t>
            </a:r>
            <a:r>
              <a:rPr lang="de-AT" dirty="0">
                <a:sym typeface="Wingdings" panose="05000000000000000000" pitchFamily="2" charset="2"/>
              </a:rPr>
              <a:t> a „</a:t>
            </a:r>
            <a:r>
              <a:rPr lang="de-AT" dirty="0" err="1">
                <a:sym typeface="Wingdings" panose="05000000000000000000" pitchFamily="2" charset="2"/>
              </a:rPr>
              <a:t>fixed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phase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fraction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flag</a:t>
            </a:r>
            <a:r>
              <a:rPr lang="de-AT" dirty="0">
                <a:sym typeface="Wingdings" panose="05000000000000000000" pitchFamily="2" charset="2"/>
              </a:rPr>
              <a:t>“ </a:t>
            </a:r>
            <a:r>
              <a:rPr lang="de-AT" dirty="0" err="1">
                <a:sym typeface="Wingdings" panose="05000000000000000000" pitchFamily="2" charset="2"/>
              </a:rPr>
              <a:t>and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constraints</a:t>
            </a:r>
            <a:r>
              <a:rPr lang="de-AT" dirty="0">
                <a:sym typeface="Wingdings" panose="05000000000000000000" pitchFamily="2" charset="2"/>
              </a:rPr>
              <a:t> on u-</a:t>
            </a:r>
            <a:r>
              <a:rPr lang="de-AT" dirty="0" err="1">
                <a:sym typeface="Wingdings" panose="05000000000000000000" pitchFamily="2" charset="2"/>
              </a:rPr>
              <a:t>fraction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of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elements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with</a:t>
            </a:r>
            <a:r>
              <a:rPr lang="de-AT" dirty="0">
                <a:sym typeface="Wingdings" panose="05000000000000000000" pitchFamily="2" charset="2"/>
              </a:rPr>
              <a:t> „</a:t>
            </a:r>
            <a:r>
              <a:rPr lang="de-AT" dirty="0" err="1">
                <a:sym typeface="Wingdings" panose="05000000000000000000" pitchFamily="2" charset="2"/>
              </a:rPr>
              <a:t>no</a:t>
            </a:r>
            <a:r>
              <a:rPr lang="de-AT" dirty="0">
                <a:sym typeface="Wingdings" panose="05000000000000000000" pitchFamily="2" charset="2"/>
              </a:rPr>
              <a:t>“ </a:t>
            </a:r>
            <a:r>
              <a:rPr lang="de-AT" dirty="0" err="1" smtClean="0">
                <a:sym typeface="Wingdings" panose="05000000000000000000" pitchFamily="2" charset="2"/>
              </a:rPr>
              <a:t>setting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for</a:t>
            </a:r>
            <a:r>
              <a:rPr lang="de-AT" dirty="0" smtClean="0">
                <a:sym typeface="Wingdings" panose="05000000000000000000" pitchFamily="2" charset="2"/>
              </a:rPr>
              <a:t> back-diffusion (</a:t>
            </a:r>
            <a:r>
              <a:rPr lang="de-AT" dirty="0" err="1" smtClean="0">
                <a:sym typeface="Wingdings" panose="05000000000000000000" pitchFamily="2" charset="2"/>
              </a:rPr>
              <a:t>it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is</a:t>
            </a:r>
            <a:r>
              <a:rPr lang="de-AT" dirty="0" smtClean="0">
                <a:sym typeface="Wingdings" panose="05000000000000000000" pitchFamily="2" charset="2"/>
              </a:rPr>
              <a:t> not „</a:t>
            </a:r>
            <a:r>
              <a:rPr lang="de-AT" dirty="0" err="1" smtClean="0">
                <a:sym typeface="Wingdings" panose="05000000000000000000" pitchFamily="2" charset="2"/>
              </a:rPr>
              <a:t>dormant</a:t>
            </a:r>
            <a:r>
              <a:rPr lang="de-AT" dirty="0" smtClean="0">
                <a:sym typeface="Wingdings" panose="05000000000000000000" pitchFamily="2" charset="2"/>
              </a:rPr>
              <a:t>“ </a:t>
            </a:r>
            <a:r>
              <a:rPr lang="de-AT" dirty="0" err="1" smtClean="0">
                <a:sym typeface="Wingdings" panose="05000000000000000000" pitchFamily="2" charset="2"/>
              </a:rPr>
              <a:t>any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more</a:t>
            </a:r>
            <a:r>
              <a:rPr lang="de-AT" dirty="0" smtClean="0">
                <a:sym typeface="Wingdings" panose="05000000000000000000" pitchFamily="2" charset="2"/>
              </a:rPr>
              <a:t>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15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Fe</a:t>
            </a:r>
            <a:r>
              <a:rPr lang="de-AT" dirty="0" smtClean="0"/>
              <a:t>-</a:t>
            </a:r>
            <a:r>
              <a:rPr lang="de-AT" dirty="0" err="1" smtClean="0"/>
              <a:t>Mn</a:t>
            </a:r>
            <a:r>
              <a:rPr lang="de-AT" dirty="0" smtClean="0"/>
              <a:t>-C </a:t>
            </a:r>
            <a:r>
              <a:rPr lang="de-AT" dirty="0" err="1" smtClean="0"/>
              <a:t>alloy</a:t>
            </a:r>
            <a:r>
              <a:rPr lang="de-AT" dirty="0" smtClean="0"/>
              <a:t>, 3 </a:t>
            </a:r>
            <a:r>
              <a:rPr lang="de-AT" dirty="0" err="1" smtClean="0"/>
              <a:t>wt</a:t>
            </a:r>
            <a:r>
              <a:rPr lang="de-AT" dirty="0" smtClean="0"/>
              <a:t>.% </a:t>
            </a:r>
            <a:r>
              <a:rPr lang="de-AT" dirty="0" err="1" smtClean="0"/>
              <a:t>Mn</a:t>
            </a:r>
            <a:r>
              <a:rPr lang="de-AT" dirty="0" smtClean="0"/>
              <a:t>, 0.7 </a:t>
            </a:r>
            <a:r>
              <a:rPr lang="de-AT" dirty="0" err="1" smtClean="0"/>
              <a:t>wt</a:t>
            </a:r>
            <a:r>
              <a:rPr lang="de-AT" dirty="0" smtClean="0"/>
              <a:t>.% C (Tutorial 11)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10" y="2630059"/>
            <a:ext cx="7333333" cy="397142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881854" y="6432211"/>
            <a:ext cx="1836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Temperature</a:t>
            </a:r>
            <a:r>
              <a:rPr lang="de-AT" sz="1600" b="1" dirty="0" smtClean="0"/>
              <a:t> [°C]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1727353" y="4229610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smtClean="0"/>
              <a:t>Phase </a:t>
            </a:r>
            <a:r>
              <a:rPr lang="de-AT" sz="1600" b="1" dirty="0" err="1" smtClean="0"/>
              <a:t>fraction</a:t>
            </a:r>
            <a:endParaRPr lang="de-AT" sz="1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861880" y="536966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Liquid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025318" y="5335091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rgbClr val="FF0000"/>
                </a:solidFill>
              </a:rPr>
              <a:t>Liquid</a:t>
            </a:r>
          </a:p>
          <a:p>
            <a:pPr algn="ctr"/>
            <a:r>
              <a:rPr lang="de-AT" dirty="0" err="1" smtClean="0">
                <a:solidFill>
                  <a:srgbClr val="FF0000"/>
                </a:solidFill>
              </a:rPr>
              <a:t>With</a:t>
            </a:r>
            <a:r>
              <a:rPr lang="de-AT" dirty="0" smtClean="0">
                <a:solidFill>
                  <a:srgbClr val="FF0000"/>
                </a:solidFill>
              </a:rPr>
              <a:t> BD</a:t>
            </a:r>
            <a:endParaRPr lang="de-A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Fe</a:t>
            </a:r>
            <a:r>
              <a:rPr lang="de-AT" dirty="0" smtClean="0"/>
              <a:t>-</a:t>
            </a:r>
            <a:r>
              <a:rPr lang="de-AT" dirty="0" err="1" smtClean="0"/>
              <a:t>Mn</a:t>
            </a:r>
            <a:r>
              <a:rPr lang="de-AT" dirty="0" smtClean="0"/>
              <a:t>-C </a:t>
            </a:r>
            <a:r>
              <a:rPr lang="de-AT" dirty="0" err="1" smtClean="0"/>
              <a:t>alloy</a:t>
            </a:r>
            <a:r>
              <a:rPr lang="de-AT" dirty="0" smtClean="0"/>
              <a:t>, 3 </a:t>
            </a:r>
            <a:r>
              <a:rPr lang="de-AT" dirty="0" err="1" smtClean="0"/>
              <a:t>wt</a:t>
            </a:r>
            <a:r>
              <a:rPr lang="de-AT" dirty="0" smtClean="0"/>
              <a:t>.% </a:t>
            </a:r>
            <a:r>
              <a:rPr lang="de-AT" dirty="0" err="1" smtClean="0"/>
              <a:t>Mn</a:t>
            </a:r>
            <a:r>
              <a:rPr lang="de-AT" dirty="0" smtClean="0"/>
              <a:t>, 0.7 </a:t>
            </a:r>
            <a:r>
              <a:rPr lang="de-AT" dirty="0" err="1" smtClean="0"/>
              <a:t>wt</a:t>
            </a:r>
            <a:r>
              <a:rPr lang="de-AT" dirty="0" smtClean="0"/>
              <a:t>.% </a:t>
            </a:r>
            <a:r>
              <a:rPr lang="de-AT" dirty="0"/>
              <a:t>C (Tutorial 11)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1" y="3100773"/>
            <a:ext cx="5800000" cy="30761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19" y="3100773"/>
            <a:ext cx="5800000" cy="30761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16200000">
            <a:off x="-757419" y="4275712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smtClean="0"/>
              <a:t>C </a:t>
            </a:r>
            <a:r>
              <a:rPr lang="de-AT" sz="1600" b="1" dirty="0" err="1" smtClean="0"/>
              <a:t>content</a:t>
            </a:r>
            <a:r>
              <a:rPr lang="de-AT" sz="1600" b="1" dirty="0" smtClean="0"/>
              <a:t> [</a:t>
            </a:r>
            <a:r>
              <a:rPr lang="de-AT" sz="1600" b="1" dirty="0" err="1" smtClean="0"/>
              <a:t>wt</a:t>
            </a:r>
            <a:r>
              <a:rPr lang="de-AT" sz="1600" b="1" dirty="0" smtClean="0"/>
              <a:t>.%]</a:t>
            </a:r>
            <a:endParaRPr lang="de-AT" sz="1600" b="1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5292896" y="4275712"/>
            <a:ext cx="194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Mn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content</a:t>
            </a:r>
            <a:r>
              <a:rPr lang="de-AT" sz="1600" b="1" dirty="0" smtClean="0"/>
              <a:t> [</a:t>
            </a:r>
            <a:r>
              <a:rPr lang="de-AT" sz="1600" b="1" dirty="0" err="1" smtClean="0"/>
              <a:t>wt</a:t>
            </a:r>
            <a:r>
              <a:rPr lang="de-AT" sz="1600" b="1" dirty="0" smtClean="0"/>
              <a:t>.%]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418808" y="5973346"/>
            <a:ext cx="1836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Temperature</a:t>
            </a:r>
            <a:r>
              <a:rPr lang="de-AT" sz="1600" b="1" dirty="0" smtClean="0"/>
              <a:t> [°C]</a:t>
            </a:r>
            <a:endParaRPr lang="de-AT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8459684" y="5973346"/>
            <a:ext cx="1836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Temperature</a:t>
            </a:r>
            <a:r>
              <a:rPr lang="de-AT" sz="1600" b="1" dirty="0" smtClean="0"/>
              <a:t> [°C]</a:t>
            </a:r>
            <a:endParaRPr lang="de-AT" sz="1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176755" y="328794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Liquid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34201" y="359815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Liquid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968462" y="437859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Liquid </a:t>
            </a:r>
            <a:r>
              <a:rPr lang="de-AT" dirty="0" err="1" smtClean="0">
                <a:solidFill>
                  <a:srgbClr val="FF0000"/>
                </a:solidFill>
              </a:rPr>
              <a:t>with</a:t>
            </a:r>
            <a:r>
              <a:rPr lang="de-AT" dirty="0" smtClean="0">
                <a:solidFill>
                  <a:srgbClr val="FF0000"/>
                </a:solidFill>
              </a:rPr>
              <a:t> BD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809419" y="326872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Liquid </a:t>
            </a:r>
            <a:r>
              <a:rPr lang="de-AT" dirty="0" err="1" smtClean="0">
                <a:solidFill>
                  <a:srgbClr val="FF0000"/>
                </a:solidFill>
              </a:rPr>
              <a:t>with</a:t>
            </a:r>
            <a:r>
              <a:rPr lang="de-AT" dirty="0" smtClean="0">
                <a:solidFill>
                  <a:srgbClr val="FF0000"/>
                </a:solidFill>
              </a:rPr>
              <a:t> BD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770335" y="50579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33CC33"/>
                </a:solidFill>
              </a:rPr>
              <a:t>FCC_A1_S</a:t>
            </a:r>
            <a:endParaRPr lang="de-AT" dirty="0">
              <a:solidFill>
                <a:srgbClr val="33CC33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734420" y="4678806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33CC33"/>
                </a:solidFill>
              </a:rPr>
              <a:t>FCC_A1_S </a:t>
            </a:r>
            <a:r>
              <a:rPr lang="de-AT" dirty="0" err="1" smtClean="0">
                <a:solidFill>
                  <a:srgbClr val="33CC33"/>
                </a:solidFill>
              </a:rPr>
              <a:t>with</a:t>
            </a:r>
            <a:r>
              <a:rPr lang="de-AT" dirty="0" smtClean="0">
                <a:solidFill>
                  <a:srgbClr val="33CC33"/>
                </a:solidFill>
              </a:rPr>
              <a:t> BD</a:t>
            </a:r>
            <a:endParaRPr lang="de-AT" dirty="0">
              <a:solidFill>
                <a:srgbClr val="33CC33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044474" y="488286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33CC33"/>
                </a:solidFill>
              </a:rPr>
              <a:t>FCC_A1_S </a:t>
            </a:r>
            <a:r>
              <a:rPr lang="de-AT" dirty="0" err="1" smtClean="0">
                <a:solidFill>
                  <a:srgbClr val="33CC33"/>
                </a:solidFill>
              </a:rPr>
              <a:t>with</a:t>
            </a:r>
            <a:r>
              <a:rPr lang="de-AT" dirty="0" smtClean="0">
                <a:solidFill>
                  <a:srgbClr val="33CC33"/>
                </a:solidFill>
              </a:rPr>
              <a:t> BD</a:t>
            </a:r>
            <a:endParaRPr lang="de-AT" dirty="0">
              <a:solidFill>
                <a:srgbClr val="33CC33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87492" y="500235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33CC33"/>
                </a:solidFill>
              </a:rPr>
              <a:t>FCC_A1_S</a:t>
            </a:r>
            <a:endParaRPr lang="de-AT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425575" y="1790700"/>
            <a:ext cx="9144000" cy="2387600"/>
          </a:xfrm>
        </p:spPr>
        <p:txBody>
          <a:bodyPr/>
          <a:lstStyle/>
          <a:p>
            <a:r>
              <a:rPr lang="de-AT" altLang="de-DE" sz="4400" dirty="0" smtClean="0"/>
              <a:t>Primary </a:t>
            </a:r>
            <a:r>
              <a:rPr lang="de-AT" altLang="de-DE" sz="4400" dirty="0" err="1" smtClean="0"/>
              <a:t>precipitates</a:t>
            </a:r>
            <a:r>
              <a:rPr lang="de-AT" altLang="de-DE" sz="4400" dirty="0" smtClean="0"/>
              <a:t/>
            </a:r>
            <a:br>
              <a:rPr lang="de-AT" altLang="de-DE" sz="4400" dirty="0" smtClean="0"/>
            </a:br>
            <a:endParaRPr lang="de-AT" altLang="de-DE" sz="3600" dirty="0" smtClean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50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Primary </a:t>
            </a:r>
            <a:r>
              <a:rPr lang="de-AT" dirty="0" err="1" smtClean="0"/>
              <a:t>precipitates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97999"/>
            <a:ext cx="5562600" cy="3923422"/>
          </a:xfrm>
        </p:spPr>
        <p:txBody>
          <a:bodyPr/>
          <a:lstStyle/>
          <a:p>
            <a:r>
              <a:rPr lang="de-AT" dirty="0" smtClean="0"/>
              <a:t>Primary </a:t>
            </a:r>
            <a:r>
              <a:rPr lang="de-AT" dirty="0" err="1" smtClean="0"/>
              <a:t>precipitates</a:t>
            </a:r>
            <a:r>
              <a:rPr lang="de-AT" dirty="0" smtClean="0"/>
              <a:t> </a:t>
            </a:r>
            <a:r>
              <a:rPr lang="de-AT" dirty="0" smtClean="0">
                <a:sym typeface="Wingdings" panose="05000000000000000000" pitchFamily="2" charset="2"/>
              </a:rPr>
              <a:t></a:t>
            </a:r>
            <a:r>
              <a:rPr lang="de-AT" dirty="0" smtClean="0"/>
              <a:t> </a:t>
            </a:r>
            <a:r>
              <a:rPr lang="de-AT" dirty="0" err="1" smtClean="0"/>
              <a:t>preciptates</a:t>
            </a:r>
            <a:r>
              <a:rPr lang="de-AT" dirty="0" smtClean="0"/>
              <a:t> </a:t>
            </a:r>
            <a:r>
              <a:rPr lang="de-AT" dirty="0" err="1" smtClean="0"/>
              <a:t>formed</a:t>
            </a:r>
            <a:r>
              <a:rPr lang="de-AT" dirty="0" smtClean="0"/>
              <a:t> </a:t>
            </a: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presence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liquid </a:t>
            </a:r>
            <a:r>
              <a:rPr lang="de-AT" dirty="0" err="1" smtClean="0"/>
              <a:t>phase</a:t>
            </a:r>
            <a:endParaRPr lang="de-AT" dirty="0" smtClean="0"/>
          </a:p>
          <a:p>
            <a:r>
              <a:rPr lang="de-AT" dirty="0" err="1" smtClean="0"/>
              <a:t>Phases</a:t>
            </a:r>
            <a:r>
              <a:rPr lang="de-AT" dirty="0" smtClean="0"/>
              <a:t> </a:t>
            </a:r>
            <a:r>
              <a:rPr lang="de-AT" dirty="0" err="1" smtClean="0"/>
              <a:t>coexistent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liquid </a:t>
            </a:r>
            <a:r>
              <a:rPr lang="de-AT" dirty="0" err="1" smtClean="0"/>
              <a:t>phase</a:t>
            </a:r>
            <a:r>
              <a:rPr lang="de-AT" dirty="0" smtClean="0"/>
              <a:t> at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equilibrium</a:t>
            </a:r>
            <a:r>
              <a:rPr lang="de-AT" dirty="0" smtClean="0"/>
              <a:t> </a:t>
            </a:r>
            <a:r>
              <a:rPr lang="de-AT" dirty="0" err="1" smtClean="0"/>
              <a:t>calculation</a:t>
            </a:r>
            <a:r>
              <a:rPr lang="de-AT" dirty="0" smtClean="0"/>
              <a:t> </a:t>
            </a:r>
            <a:r>
              <a:rPr lang="de-AT" dirty="0" smtClean="0">
                <a:sym typeface="Wingdings" panose="05000000000000000000" pitchFamily="2" charset="2"/>
              </a:rPr>
              <a:t></a:t>
            </a:r>
            <a:r>
              <a:rPr lang="de-AT" dirty="0" smtClean="0"/>
              <a:t> strong </a:t>
            </a:r>
            <a:r>
              <a:rPr lang="de-AT" dirty="0" err="1" smtClean="0"/>
              <a:t>candidates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primary</a:t>
            </a:r>
            <a:r>
              <a:rPr lang="de-AT" dirty="0" smtClean="0"/>
              <a:t> </a:t>
            </a:r>
            <a:r>
              <a:rPr lang="de-AT" dirty="0" err="1" smtClean="0"/>
              <a:t>precipitates</a:t>
            </a:r>
            <a:endParaRPr lang="de-AT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5649"/>
            <a:ext cx="5963498" cy="322958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035840" y="2117770"/>
            <a:ext cx="331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Ni</a:t>
            </a:r>
            <a:r>
              <a:rPr lang="de-AT" dirty="0" smtClean="0"/>
              <a:t>-</a:t>
            </a:r>
            <a:r>
              <a:rPr lang="de-AT" dirty="0" err="1" smtClean="0"/>
              <a:t>Cr</a:t>
            </a:r>
            <a:r>
              <a:rPr lang="de-AT" dirty="0" smtClean="0"/>
              <a:t>-Mo-</a:t>
            </a:r>
            <a:r>
              <a:rPr lang="de-AT" dirty="0" err="1" smtClean="0"/>
              <a:t>Ti</a:t>
            </a:r>
            <a:r>
              <a:rPr lang="de-AT" dirty="0" smtClean="0"/>
              <a:t>-B-C (0.25 </a:t>
            </a:r>
            <a:r>
              <a:rPr lang="de-AT" dirty="0" err="1" smtClean="0"/>
              <a:t>wt</a:t>
            </a:r>
            <a:r>
              <a:rPr lang="de-AT" dirty="0" smtClean="0"/>
              <a:t>.% C)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8250821" y="602142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Equilibrium </a:t>
            </a:r>
            <a:r>
              <a:rPr lang="de-AT" dirty="0" err="1" smtClean="0"/>
              <a:t>calculation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031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Primary </a:t>
            </a:r>
            <a:r>
              <a:rPr lang="de-AT" dirty="0" err="1" smtClean="0"/>
              <a:t>precipitates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97999"/>
            <a:ext cx="5562600" cy="3923422"/>
          </a:xfrm>
        </p:spPr>
        <p:txBody>
          <a:bodyPr/>
          <a:lstStyle/>
          <a:p>
            <a:r>
              <a:rPr lang="de-AT" dirty="0" smtClean="0"/>
              <a:t>Primary </a:t>
            </a:r>
            <a:r>
              <a:rPr lang="de-AT" dirty="0" err="1" smtClean="0"/>
              <a:t>precipitates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preciptates</a:t>
            </a:r>
            <a:r>
              <a:rPr lang="de-AT" dirty="0" smtClean="0"/>
              <a:t> </a:t>
            </a:r>
            <a:r>
              <a:rPr lang="de-AT" dirty="0" err="1" smtClean="0"/>
              <a:t>formed</a:t>
            </a:r>
            <a:r>
              <a:rPr lang="de-AT" dirty="0" smtClean="0"/>
              <a:t> </a:t>
            </a: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presence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liquid </a:t>
            </a:r>
            <a:r>
              <a:rPr lang="de-AT" dirty="0" err="1" smtClean="0"/>
              <a:t>phase</a:t>
            </a:r>
            <a:endParaRPr lang="de-AT" dirty="0" smtClean="0"/>
          </a:p>
          <a:p>
            <a:r>
              <a:rPr lang="de-AT" dirty="0" err="1" smtClean="0"/>
              <a:t>Phases</a:t>
            </a:r>
            <a:r>
              <a:rPr lang="de-AT" dirty="0" smtClean="0"/>
              <a:t> </a:t>
            </a:r>
            <a:r>
              <a:rPr lang="de-AT" dirty="0" err="1" smtClean="0"/>
              <a:t>coexistent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liquid </a:t>
            </a:r>
            <a:r>
              <a:rPr lang="de-AT" dirty="0" err="1" smtClean="0"/>
              <a:t>phase</a:t>
            </a:r>
            <a:r>
              <a:rPr lang="de-AT" dirty="0" smtClean="0"/>
              <a:t> at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equilibrium</a:t>
            </a:r>
            <a:r>
              <a:rPr lang="de-AT" dirty="0" smtClean="0"/>
              <a:t> </a:t>
            </a:r>
            <a:r>
              <a:rPr lang="de-AT" dirty="0" err="1" smtClean="0"/>
              <a:t>calculation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strong </a:t>
            </a:r>
            <a:r>
              <a:rPr lang="de-AT" dirty="0" err="1" smtClean="0"/>
              <a:t>candidates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primary</a:t>
            </a:r>
            <a:r>
              <a:rPr lang="de-AT" dirty="0" smtClean="0"/>
              <a:t> </a:t>
            </a:r>
            <a:r>
              <a:rPr lang="de-AT" dirty="0" err="1" smtClean="0"/>
              <a:t>precipitates</a:t>
            </a:r>
            <a:endParaRPr lang="de-AT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8035840" y="2117770"/>
            <a:ext cx="318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Ni</a:t>
            </a:r>
            <a:r>
              <a:rPr lang="de-AT" dirty="0" smtClean="0"/>
              <a:t>-</a:t>
            </a:r>
            <a:r>
              <a:rPr lang="de-AT" dirty="0" err="1" smtClean="0"/>
              <a:t>Cr</a:t>
            </a:r>
            <a:r>
              <a:rPr lang="de-AT" dirty="0" smtClean="0"/>
              <a:t>-Mo-</a:t>
            </a:r>
            <a:r>
              <a:rPr lang="de-AT" dirty="0" err="1" smtClean="0"/>
              <a:t>Ti</a:t>
            </a:r>
            <a:r>
              <a:rPr lang="de-AT" dirty="0" smtClean="0"/>
              <a:t>-B-C (0.1 </a:t>
            </a:r>
            <a:r>
              <a:rPr lang="de-AT" dirty="0" err="1" smtClean="0"/>
              <a:t>wt</a:t>
            </a:r>
            <a:r>
              <a:rPr lang="de-AT" dirty="0" smtClean="0"/>
              <a:t>.% C)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6800"/>
            <a:ext cx="5965200" cy="323050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250821" y="602142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Equilibrium </a:t>
            </a:r>
            <a:r>
              <a:rPr lang="de-AT" dirty="0" err="1" smtClean="0"/>
              <a:t>calculation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69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Primary </a:t>
            </a:r>
            <a:r>
              <a:rPr lang="de-AT" dirty="0" err="1" smtClean="0"/>
              <a:t>precipitates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97999"/>
            <a:ext cx="5562600" cy="3923422"/>
          </a:xfrm>
        </p:spPr>
        <p:txBody>
          <a:bodyPr/>
          <a:lstStyle/>
          <a:p>
            <a:r>
              <a:rPr lang="de-AT" dirty="0" smtClean="0"/>
              <a:t>Primary </a:t>
            </a:r>
            <a:r>
              <a:rPr lang="de-AT" dirty="0" err="1" smtClean="0"/>
              <a:t>precipitates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preciptates</a:t>
            </a:r>
            <a:r>
              <a:rPr lang="de-AT" dirty="0" smtClean="0"/>
              <a:t> </a:t>
            </a:r>
            <a:r>
              <a:rPr lang="de-AT" dirty="0" err="1" smtClean="0"/>
              <a:t>formed</a:t>
            </a:r>
            <a:r>
              <a:rPr lang="de-AT" dirty="0" smtClean="0"/>
              <a:t> </a:t>
            </a: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presence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liquid </a:t>
            </a:r>
            <a:r>
              <a:rPr lang="de-AT" dirty="0" err="1" smtClean="0"/>
              <a:t>phase</a:t>
            </a:r>
            <a:endParaRPr lang="de-AT" dirty="0" smtClean="0"/>
          </a:p>
          <a:p>
            <a:r>
              <a:rPr lang="de-AT" dirty="0" err="1" smtClean="0"/>
              <a:t>Phases</a:t>
            </a:r>
            <a:r>
              <a:rPr lang="de-AT" dirty="0" smtClean="0"/>
              <a:t> </a:t>
            </a:r>
            <a:r>
              <a:rPr lang="de-AT" dirty="0" err="1" smtClean="0"/>
              <a:t>coexistent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liquid </a:t>
            </a:r>
            <a:r>
              <a:rPr lang="de-AT" dirty="0" err="1" smtClean="0"/>
              <a:t>phase</a:t>
            </a:r>
            <a:r>
              <a:rPr lang="de-AT" dirty="0" smtClean="0"/>
              <a:t> at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equilibrium</a:t>
            </a:r>
            <a:r>
              <a:rPr lang="de-AT" dirty="0" smtClean="0"/>
              <a:t> </a:t>
            </a:r>
            <a:r>
              <a:rPr lang="de-AT" dirty="0" err="1" smtClean="0"/>
              <a:t>calculation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strong </a:t>
            </a:r>
            <a:r>
              <a:rPr lang="de-AT" dirty="0" err="1" smtClean="0"/>
              <a:t>candidates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primary</a:t>
            </a:r>
            <a:r>
              <a:rPr lang="de-AT" dirty="0" smtClean="0"/>
              <a:t> </a:t>
            </a:r>
            <a:r>
              <a:rPr lang="de-AT" dirty="0" err="1" smtClean="0"/>
              <a:t>precipitates</a:t>
            </a:r>
            <a:endParaRPr lang="de-AT" dirty="0" smtClean="0"/>
          </a:p>
          <a:p>
            <a:r>
              <a:rPr lang="de-AT" dirty="0" err="1" smtClean="0"/>
              <a:t>Phases</a:t>
            </a:r>
            <a:r>
              <a:rPr lang="de-AT" dirty="0" smtClean="0"/>
              <a:t> </a:t>
            </a:r>
            <a:r>
              <a:rPr lang="de-AT" dirty="0" err="1" smtClean="0"/>
              <a:t>appearing</a:t>
            </a:r>
            <a:r>
              <a:rPr lang="de-AT" dirty="0" smtClean="0"/>
              <a:t> </a:t>
            </a:r>
            <a:r>
              <a:rPr lang="de-AT" dirty="0" err="1" smtClean="0"/>
              <a:t>close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liquidus</a:t>
            </a:r>
            <a:r>
              <a:rPr lang="de-AT" dirty="0" smtClean="0"/>
              <a:t> </a:t>
            </a:r>
            <a:r>
              <a:rPr lang="de-AT" dirty="0" err="1" smtClean="0"/>
              <a:t>should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also </a:t>
            </a:r>
            <a:r>
              <a:rPr lang="de-AT" dirty="0" err="1" smtClean="0"/>
              <a:t>checked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8025319" y="2153352"/>
            <a:ext cx="316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Fe</a:t>
            </a:r>
            <a:r>
              <a:rPr lang="de-AT" dirty="0" smtClean="0"/>
              <a:t>-</a:t>
            </a:r>
            <a:r>
              <a:rPr lang="de-AT" dirty="0" err="1" smtClean="0"/>
              <a:t>Nb</a:t>
            </a:r>
            <a:r>
              <a:rPr lang="de-AT" dirty="0" smtClean="0"/>
              <a:t>-</a:t>
            </a:r>
            <a:r>
              <a:rPr lang="de-AT" dirty="0" err="1" smtClean="0"/>
              <a:t>Ti</a:t>
            </a:r>
            <a:r>
              <a:rPr lang="de-AT" dirty="0" smtClean="0"/>
              <a:t>-C-N (</a:t>
            </a:r>
            <a:r>
              <a:rPr lang="de-AT" dirty="0" err="1" smtClean="0"/>
              <a:t>Example</a:t>
            </a:r>
            <a:r>
              <a:rPr lang="de-AT" dirty="0" smtClean="0"/>
              <a:t> E20)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0" y="2656800"/>
            <a:ext cx="5965200" cy="323050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250821" y="602142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Equilibrium </a:t>
            </a:r>
            <a:r>
              <a:rPr lang="de-AT" dirty="0" err="1" smtClean="0"/>
              <a:t>calculation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48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425575" y="1790700"/>
            <a:ext cx="9144000" cy="2387600"/>
          </a:xfrm>
        </p:spPr>
        <p:txBody>
          <a:bodyPr/>
          <a:lstStyle/>
          <a:p>
            <a:r>
              <a:rPr lang="de-AT" altLang="de-DE" sz="4400" dirty="0"/>
              <a:t>Solid </a:t>
            </a:r>
            <a:r>
              <a:rPr lang="de-AT" altLang="de-DE" sz="4400" dirty="0" err="1"/>
              <a:t>phase</a:t>
            </a:r>
            <a:r>
              <a:rPr lang="de-AT" altLang="de-DE" sz="4400" dirty="0"/>
              <a:t> </a:t>
            </a:r>
            <a:r>
              <a:rPr lang="de-AT" altLang="de-DE" sz="4400" dirty="0" err="1" smtClean="0"/>
              <a:t>composition</a:t>
            </a:r>
            <a:r>
              <a:rPr lang="de-AT" altLang="de-DE" sz="4400" dirty="0" smtClean="0"/>
              <a:t/>
            </a:r>
            <a:br>
              <a:rPr lang="de-AT" altLang="de-DE" sz="4400" dirty="0" smtClean="0"/>
            </a:br>
            <a:r>
              <a:rPr lang="de-AT" altLang="de-DE" sz="4400" dirty="0" smtClean="0"/>
              <a:t> </a:t>
            </a:r>
            <a:r>
              <a:rPr lang="de-AT" altLang="de-DE" sz="4400" dirty="0"/>
              <a:t>after </a:t>
            </a:r>
            <a:r>
              <a:rPr lang="de-AT" altLang="de-DE" sz="4400" dirty="0" err="1"/>
              <a:t>alloy</a:t>
            </a:r>
            <a:r>
              <a:rPr lang="de-AT" altLang="de-DE" sz="4400" dirty="0"/>
              <a:t> </a:t>
            </a:r>
            <a:r>
              <a:rPr lang="de-AT" altLang="de-DE" sz="4400" dirty="0" err="1"/>
              <a:t>solidification</a:t>
            </a:r>
            <a:r>
              <a:rPr lang="de-AT" altLang="de-DE" sz="4400" dirty="0"/>
              <a:t/>
            </a:r>
            <a:br>
              <a:rPr lang="de-AT" altLang="de-DE" sz="4400" dirty="0"/>
            </a:br>
            <a:r>
              <a:rPr lang="de-AT" altLang="de-DE" sz="4400" dirty="0" smtClean="0"/>
              <a:t/>
            </a:r>
            <a:br>
              <a:rPr lang="de-AT" altLang="de-DE" sz="4400" dirty="0" smtClean="0"/>
            </a:br>
            <a:endParaRPr lang="de-AT" altLang="de-DE" sz="3600" dirty="0" smtClean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83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Primary </a:t>
            </a:r>
            <a:r>
              <a:rPr lang="de-AT" dirty="0" err="1" smtClean="0"/>
              <a:t>precipitates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97999"/>
            <a:ext cx="5562600" cy="3923422"/>
          </a:xfrm>
        </p:spPr>
        <p:txBody>
          <a:bodyPr/>
          <a:lstStyle/>
          <a:p>
            <a:r>
              <a:rPr lang="de-AT" dirty="0" smtClean="0"/>
              <a:t>Primary </a:t>
            </a:r>
            <a:r>
              <a:rPr lang="de-AT" dirty="0" err="1" smtClean="0"/>
              <a:t>precipitates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preciptates</a:t>
            </a:r>
            <a:r>
              <a:rPr lang="de-AT" dirty="0" smtClean="0"/>
              <a:t> </a:t>
            </a:r>
            <a:r>
              <a:rPr lang="de-AT" dirty="0" err="1" smtClean="0"/>
              <a:t>formed</a:t>
            </a:r>
            <a:r>
              <a:rPr lang="de-AT" dirty="0" smtClean="0"/>
              <a:t> </a:t>
            </a: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presence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liquid </a:t>
            </a:r>
            <a:r>
              <a:rPr lang="de-AT" dirty="0" err="1" smtClean="0"/>
              <a:t>phase</a:t>
            </a:r>
            <a:endParaRPr lang="de-AT" dirty="0" smtClean="0"/>
          </a:p>
          <a:p>
            <a:r>
              <a:rPr lang="de-AT" dirty="0" err="1" smtClean="0"/>
              <a:t>Phases</a:t>
            </a:r>
            <a:r>
              <a:rPr lang="de-AT" dirty="0" smtClean="0"/>
              <a:t> </a:t>
            </a:r>
            <a:r>
              <a:rPr lang="de-AT" dirty="0" err="1" smtClean="0"/>
              <a:t>coexistent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liquid </a:t>
            </a:r>
            <a:r>
              <a:rPr lang="de-AT" dirty="0" err="1" smtClean="0"/>
              <a:t>phase</a:t>
            </a:r>
            <a:r>
              <a:rPr lang="de-AT" dirty="0" smtClean="0"/>
              <a:t> at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equilibrium</a:t>
            </a:r>
            <a:r>
              <a:rPr lang="de-AT" dirty="0" smtClean="0"/>
              <a:t> </a:t>
            </a:r>
            <a:r>
              <a:rPr lang="de-AT" dirty="0" err="1" smtClean="0"/>
              <a:t>calculation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strong </a:t>
            </a:r>
            <a:r>
              <a:rPr lang="de-AT" dirty="0" err="1" smtClean="0"/>
              <a:t>candidates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primary</a:t>
            </a:r>
            <a:r>
              <a:rPr lang="de-AT" dirty="0" smtClean="0"/>
              <a:t> </a:t>
            </a:r>
            <a:r>
              <a:rPr lang="de-AT" dirty="0" err="1" smtClean="0"/>
              <a:t>precipitates</a:t>
            </a:r>
            <a:endParaRPr lang="de-AT" dirty="0" smtClean="0"/>
          </a:p>
          <a:p>
            <a:r>
              <a:rPr lang="de-AT" dirty="0" err="1" smtClean="0"/>
              <a:t>Phases</a:t>
            </a:r>
            <a:r>
              <a:rPr lang="de-AT" dirty="0" smtClean="0"/>
              <a:t> </a:t>
            </a:r>
            <a:r>
              <a:rPr lang="de-AT" dirty="0" err="1" smtClean="0"/>
              <a:t>appearing</a:t>
            </a:r>
            <a:r>
              <a:rPr lang="de-AT" dirty="0" smtClean="0"/>
              <a:t> </a:t>
            </a:r>
            <a:r>
              <a:rPr lang="de-AT" dirty="0" err="1" smtClean="0"/>
              <a:t>close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liquidus</a:t>
            </a:r>
            <a:r>
              <a:rPr lang="de-AT" dirty="0" smtClean="0"/>
              <a:t> </a:t>
            </a:r>
            <a:r>
              <a:rPr lang="de-AT" dirty="0" err="1" smtClean="0"/>
              <a:t>should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also </a:t>
            </a:r>
            <a:r>
              <a:rPr lang="de-AT" dirty="0" err="1" smtClean="0"/>
              <a:t>checked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8025319" y="2153352"/>
            <a:ext cx="316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Fe</a:t>
            </a:r>
            <a:r>
              <a:rPr lang="de-AT" dirty="0" smtClean="0"/>
              <a:t>-</a:t>
            </a:r>
            <a:r>
              <a:rPr lang="de-AT" dirty="0" err="1" smtClean="0"/>
              <a:t>Nb</a:t>
            </a:r>
            <a:r>
              <a:rPr lang="de-AT" dirty="0" smtClean="0"/>
              <a:t>-</a:t>
            </a:r>
            <a:r>
              <a:rPr lang="de-AT" dirty="0" err="1" smtClean="0"/>
              <a:t>Ti</a:t>
            </a:r>
            <a:r>
              <a:rPr lang="de-AT" dirty="0" smtClean="0"/>
              <a:t>-C-N (</a:t>
            </a:r>
            <a:r>
              <a:rPr lang="de-AT" dirty="0" err="1" smtClean="0"/>
              <a:t>Example</a:t>
            </a:r>
            <a:r>
              <a:rPr lang="de-AT" dirty="0" smtClean="0"/>
              <a:t> E20)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0" y="2656800"/>
            <a:ext cx="5965200" cy="323050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542651" y="602142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SG-</a:t>
            </a:r>
            <a:r>
              <a:rPr lang="de-AT" dirty="0" err="1" smtClean="0"/>
              <a:t>calculation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33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425575" y="1790700"/>
            <a:ext cx="9144000" cy="2387600"/>
          </a:xfrm>
        </p:spPr>
        <p:txBody>
          <a:bodyPr/>
          <a:lstStyle/>
          <a:p>
            <a:r>
              <a:rPr lang="de-AT" altLang="de-DE" sz="4400" dirty="0" smtClean="0"/>
              <a:t>Modeling </a:t>
            </a:r>
            <a:r>
              <a:rPr lang="de-AT" altLang="de-DE" sz="4400" dirty="0" err="1" smtClean="0"/>
              <a:t>of</a:t>
            </a:r>
            <a:r>
              <a:rPr lang="de-AT" altLang="de-DE" sz="4400" dirty="0" smtClean="0"/>
              <a:t> solid-solid </a:t>
            </a:r>
            <a:r>
              <a:rPr lang="de-AT" altLang="de-DE" sz="4400" dirty="0" err="1" smtClean="0"/>
              <a:t>transformation</a:t>
            </a:r>
            <a:r>
              <a:rPr lang="de-AT" altLang="de-DE" sz="4400" dirty="0" smtClean="0"/>
              <a:t/>
            </a:r>
            <a:br>
              <a:rPr lang="de-AT" altLang="de-DE" sz="4400" dirty="0" smtClean="0"/>
            </a:br>
            <a:endParaRPr lang="de-AT" altLang="de-DE" sz="3600" dirty="0" smtClean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1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Solid-solid </a:t>
            </a:r>
            <a:r>
              <a:rPr lang="de-AT" dirty="0" err="1" smtClean="0"/>
              <a:t>transformation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701114"/>
            <a:ext cx="5562600" cy="2347541"/>
          </a:xfrm>
        </p:spPr>
        <p:txBody>
          <a:bodyPr/>
          <a:lstStyle/>
          <a:p>
            <a:r>
              <a:rPr lang="de-AT" dirty="0" smtClean="0"/>
              <a:t>A solid </a:t>
            </a:r>
            <a:r>
              <a:rPr lang="de-AT" dirty="0" err="1" smtClean="0"/>
              <a:t>phase</a:t>
            </a:r>
            <a:r>
              <a:rPr lang="de-AT" dirty="0" smtClean="0"/>
              <a:t> </a:t>
            </a:r>
            <a:r>
              <a:rPr lang="de-AT" dirty="0" err="1" smtClean="0"/>
              <a:t>might</a:t>
            </a:r>
            <a:r>
              <a:rPr lang="de-AT" dirty="0" smtClean="0"/>
              <a:t> </a:t>
            </a:r>
            <a:r>
              <a:rPr lang="de-AT" dirty="0" err="1" smtClean="0"/>
              <a:t>transform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another</a:t>
            </a:r>
            <a:r>
              <a:rPr lang="de-AT" dirty="0" smtClean="0"/>
              <a:t> solid </a:t>
            </a:r>
            <a:r>
              <a:rPr lang="de-AT" dirty="0" err="1" smtClean="0"/>
              <a:t>phase</a:t>
            </a:r>
            <a:endParaRPr lang="de-AT" dirty="0" smtClean="0"/>
          </a:p>
          <a:p>
            <a:r>
              <a:rPr lang="de-AT" dirty="0" smtClean="0"/>
              <a:t>Relevant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peritectic</a:t>
            </a:r>
            <a:r>
              <a:rPr lang="de-AT" dirty="0" smtClean="0"/>
              <a:t> </a:t>
            </a:r>
            <a:r>
              <a:rPr lang="de-AT" dirty="0" err="1" smtClean="0"/>
              <a:t>reaction</a:t>
            </a:r>
            <a:r>
              <a:rPr lang="de-AT" dirty="0" smtClean="0"/>
              <a:t> (e.g. </a:t>
            </a:r>
            <a:r>
              <a:rPr lang="el-GR" dirty="0" smtClean="0"/>
              <a:t>δ</a:t>
            </a:r>
            <a:r>
              <a:rPr lang="de-AT" dirty="0" smtClean="0"/>
              <a:t>-ferrite + liquid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err="1" smtClean="0">
                <a:sym typeface="Wingdings" panose="05000000000000000000" pitchFamily="2" charset="2"/>
              </a:rPr>
              <a:t>austenite</a:t>
            </a:r>
            <a:r>
              <a:rPr lang="de-AT" dirty="0" smtClean="0">
                <a:sym typeface="Wingdings" panose="05000000000000000000" pitchFamily="2" charset="2"/>
              </a:rPr>
              <a:t> in </a:t>
            </a:r>
            <a:r>
              <a:rPr lang="de-AT" dirty="0" err="1" smtClean="0">
                <a:sym typeface="Wingdings" panose="05000000000000000000" pitchFamily="2" charset="2"/>
              </a:rPr>
              <a:t>steels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680" y="1542542"/>
            <a:ext cx="48387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Solid-solid </a:t>
            </a:r>
            <a:r>
              <a:rPr lang="de-AT" dirty="0" err="1" smtClean="0"/>
              <a:t>transformation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690688"/>
            <a:ext cx="5562600" cy="2347541"/>
          </a:xfrm>
        </p:spPr>
        <p:txBody>
          <a:bodyPr/>
          <a:lstStyle/>
          <a:p>
            <a:r>
              <a:rPr lang="de-AT" dirty="0" smtClean="0"/>
              <a:t>Transformation type (</a:t>
            </a:r>
            <a:r>
              <a:rPr lang="de-AT" dirty="0" err="1" smtClean="0"/>
              <a:t>calculation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transformed</a:t>
            </a:r>
            <a:r>
              <a:rPr lang="de-AT" dirty="0" smtClean="0"/>
              <a:t> </a:t>
            </a:r>
            <a:r>
              <a:rPr lang="de-AT" dirty="0" err="1" smtClean="0"/>
              <a:t>phase</a:t>
            </a:r>
            <a:r>
              <a:rPr lang="de-AT" dirty="0" smtClean="0"/>
              <a:t> </a:t>
            </a:r>
            <a:r>
              <a:rPr lang="de-AT" dirty="0" err="1" smtClean="0"/>
              <a:t>ratio</a:t>
            </a:r>
            <a:r>
              <a:rPr lang="de-AT" dirty="0" smtClean="0"/>
              <a:t>)</a:t>
            </a:r>
          </a:p>
          <a:p>
            <a:pPr lvl="1"/>
            <a:r>
              <a:rPr lang="de-AT" dirty="0" err="1" smtClean="0"/>
              <a:t>Full</a:t>
            </a:r>
            <a:r>
              <a:rPr lang="de-AT" dirty="0" smtClean="0"/>
              <a:t> </a:t>
            </a:r>
            <a:r>
              <a:rPr lang="de-AT" dirty="0" err="1" smtClean="0"/>
              <a:t>equilibrium</a:t>
            </a:r>
            <a:endParaRPr lang="de-AT" dirty="0" smtClean="0"/>
          </a:p>
          <a:p>
            <a:pPr lvl="1"/>
            <a:r>
              <a:rPr lang="de-AT" dirty="0" err="1" smtClean="0"/>
              <a:t>Constrained</a:t>
            </a:r>
            <a:r>
              <a:rPr lang="de-AT" dirty="0" smtClean="0"/>
              <a:t> </a:t>
            </a:r>
            <a:r>
              <a:rPr lang="de-AT" dirty="0" err="1" smtClean="0"/>
              <a:t>equilibrium</a:t>
            </a:r>
            <a:endParaRPr lang="de-AT" dirty="0" smtClean="0"/>
          </a:p>
          <a:p>
            <a:pPr lvl="2"/>
            <a:r>
              <a:rPr lang="de-AT" dirty="0" smtClean="0"/>
              <a:t>As „</a:t>
            </a:r>
            <a:r>
              <a:rPr lang="de-AT" dirty="0" err="1" smtClean="0"/>
              <a:t>full</a:t>
            </a:r>
            <a:r>
              <a:rPr lang="de-AT" dirty="0" smtClean="0"/>
              <a:t>“, but </a:t>
            </a:r>
            <a:r>
              <a:rPr lang="de-AT" dirty="0" err="1" smtClean="0"/>
              <a:t>the</a:t>
            </a:r>
            <a:r>
              <a:rPr lang="de-AT" dirty="0" smtClean="0"/>
              <a:t> back-diffusion </a:t>
            </a:r>
            <a:r>
              <a:rPr lang="de-AT" dirty="0" err="1" smtClean="0"/>
              <a:t>constraints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taken</a:t>
            </a:r>
            <a:r>
              <a:rPr lang="de-AT" dirty="0" smtClean="0"/>
              <a:t> </a:t>
            </a:r>
            <a:r>
              <a:rPr lang="de-AT" dirty="0" err="1" smtClean="0"/>
              <a:t>into</a:t>
            </a:r>
            <a:r>
              <a:rPr lang="de-AT" dirty="0" smtClean="0"/>
              <a:t> </a:t>
            </a:r>
            <a:r>
              <a:rPr lang="de-AT" dirty="0" err="1" smtClean="0"/>
              <a:t>account</a:t>
            </a:r>
            <a:endParaRPr lang="de-AT" dirty="0" smtClean="0"/>
          </a:p>
          <a:p>
            <a:pPr lvl="1"/>
            <a:r>
              <a:rPr lang="de-AT" dirty="0" err="1" smtClean="0"/>
              <a:t>Avrami</a:t>
            </a:r>
            <a:r>
              <a:rPr lang="de-AT" dirty="0" smtClean="0"/>
              <a:t> type</a:t>
            </a:r>
          </a:p>
          <a:p>
            <a:pPr lvl="1"/>
            <a:endParaRPr lang="de-AT" dirty="0" smtClean="0"/>
          </a:p>
          <a:p>
            <a:pPr lvl="1"/>
            <a:r>
              <a:rPr lang="de-AT" dirty="0" err="1" smtClean="0"/>
              <a:t>Koistinen</a:t>
            </a:r>
            <a:r>
              <a:rPr lang="de-AT" dirty="0" smtClean="0"/>
              <a:t>-Marburger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Manual </a:t>
            </a:r>
            <a:r>
              <a:rPr lang="de-AT" dirty="0" err="1" smtClean="0"/>
              <a:t>ratio</a:t>
            </a:r>
            <a:endParaRPr lang="de-AT" dirty="0" smtClean="0"/>
          </a:p>
          <a:p>
            <a:pPr lvl="2"/>
            <a:r>
              <a:rPr lang="de-AT" dirty="0" err="1" smtClean="0"/>
              <a:t>Amounts</a:t>
            </a:r>
            <a:r>
              <a:rPr lang="de-AT" dirty="0" smtClean="0"/>
              <a:t> </a:t>
            </a:r>
            <a:r>
              <a:rPr lang="de-AT" dirty="0" err="1" smtClean="0"/>
              <a:t>taken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table</a:t>
            </a:r>
            <a:r>
              <a:rPr lang="de-AT" dirty="0" smtClean="0"/>
              <a:t> </a:t>
            </a:r>
            <a:r>
              <a:rPr lang="de-AT" dirty="0" err="1" smtClean="0"/>
              <a:t>provided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user</a:t>
            </a:r>
            <a:r>
              <a:rPr lang="de-AT" dirty="0" smtClean="0"/>
              <a:t> (</a:t>
            </a:r>
            <a:r>
              <a:rPr lang="de-AT" dirty="0" err="1" smtClean="0"/>
              <a:t>Temperature</a:t>
            </a:r>
            <a:r>
              <a:rPr lang="de-AT" dirty="0"/>
              <a:t> </a:t>
            </a:r>
            <a:r>
              <a:rPr lang="de-AT" dirty="0" smtClean="0"/>
              <a:t>vs. </a:t>
            </a:r>
            <a:r>
              <a:rPr lang="de-AT" dirty="0" err="1" smtClean="0"/>
              <a:t>Amount</a:t>
            </a:r>
            <a:r>
              <a:rPr lang="de-AT" dirty="0" smtClean="0"/>
              <a:t> </a:t>
            </a:r>
            <a:r>
              <a:rPr lang="de-AT" dirty="0" err="1" smtClean="0"/>
              <a:t>transformed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604" y="1532814"/>
            <a:ext cx="4838700" cy="5095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956188" y="4338322"/>
                <a:ext cx="2280496" cy="328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𝑓𝑟𝑎𝑐</m:t>
                              </m:r>
                            </m:sub>
                            <m:sup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88" y="4338322"/>
                <a:ext cx="2280496" cy="328360"/>
              </a:xfrm>
              <a:prstGeom prst="rect">
                <a:avLst/>
              </a:prstGeom>
              <a:blipFill rotWithShape="0">
                <a:blip r:embed="rId3"/>
                <a:stretch>
                  <a:fillRect l="-2941" b="-259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956188" y="5154891"/>
                <a:ext cx="2284407" cy="347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88" y="5154891"/>
                <a:ext cx="2284407" cy="347724"/>
              </a:xfrm>
              <a:prstGeom prst="rect">
                <a:avLst/>
              </a:prstGeom>
              <a:blipFill rotWithShape="0">
                <a:blip r:embed="rId4"/>
                <a:stretch>
                  <a:fillRect l="-2933" b="-245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688195" y="4155161"/>
                <a:ext cx="2173928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𝑓𝑟𝑎𝑐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𝑠𝑡𝑜𝑝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𝑠𝑡𝑎𝑟𝑡</m:t>
                              </m:r>
                            </m:sub>
                          </m:s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195" y="4155161"/>
                <a:ext cx="2173928" cy="6028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821502" y="5154891"/>
                <a:ext cx="1831784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de-A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502" y="5154891"/>
                <a:ext cx="1831784" cy="299249"/>
              </a:xfrm>
              <a:prstGeom prst="rect">
                <a:avLst/>
              </a:prstGeom>
              <a:blipFill rotWithShape="0">
                <a:blip r:embed="rId6"/>
                <a:stretch>
                  <a:fillRect l="-2333" r="-2000" b="-2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5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Solid-solid </a:t>
            </a:r>
            <a:r>
              <a:rPr lang="de-AT" dirty="0" err="1" smtClean="0"/>
              <a:t>transformation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690688"/>
            <a:ext cx="5562600" cy="2347541"/>
          </a:xfrm>
        </p:spPr>
        <p:txBody>
          <a:bodyPr/>
          <a:lstStyle/>
          <a:p>
            <a:r>
              <a:rPr lang="de-AT" dirty="0" smtClean="0"/>
              <a:t>Transformation type (</a:t>
            </a:r>
            <a:r>
              <a:rPr lang="de-AT" dirty="0" err="1" smtClean="0"/>
              <a:t>calculation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transformed</a:t>
            </a:r>
            <a:r>
              <a:rPr lang="de-AT" dirty="0" smtClean="0"/>
              <a:t> </a:t>
            </a:r>
            <a:r>
              <a:rPr lang="de-AT" dirty="0" err="1" smtClean="0"/>
              <a:t>phase</a:t>
            </a:r>
            <a:r>
              <a:rPr lang="de-AT" dirty="0" smtClean="0"/>
              <a:t> </a:t>
            </a:r>
            <a:r>
              <a:rPr lang="de-AT" dirty="0" err="1" smtClean="0"/>
              <a:t>ratio</a:t>
            </a:r>
            <a:r>
              <a:rPr lang="de-AT" dirty="0" smtClean="0"/>
              <a:t>)</a:t>
            </a:r>
          </a:p>
          <a:p>
            <a:pPr lvl="1"/>
            <a:r>
              <a:rPr lang="de-AT" dirty="0" err="1" smtClean="0"/>
              <a:t>Full</a:t>
            </a:r>
            <a:r>
              <a:rPr lang="de-AT" dirty="0" smtClean="0"/>
              <a:t> </a:t>
            </a:r>
            <a:r>
              <a:rPr lang="de-AT" dirty="0" err="1" smtClean="0"/>
              <a:t>equilibrium</a:t>
            </a:r>
            <a:endParaRPr lang="de-AT" dirty="0" smtClean="0"/>
          </a:p>
          <a:p>
            <a:pPr lvl="1"/>
            <a:r>
              <a:rPr lang="de-AT" dirty="0" err="1" smtClean="0"/>
              <a:t>Constrained</a:t>
            </a:r>
            <a:r>
              <a:rPr lang="de-AT" dirty="0" smtClean="0"/>
              <a:t> </a:t>
            </a:r>
            <a:r>
              <a:rPr lang="de-AT" dirty="0" err="1" smtClean="0"/>
              <a:t>equilibrium</a:t>
            </a:r>
            <a:endParaRPr lang="de-AT" dirty="0" smtClean="0"/>
          </a:p>
          <a:p>
            <a:pPr lvl="2"/>
            <a:r>
              <a:rPr lang="de-AT" dirty="0" smtClean="0"/>
              <a:t>As „</a:t>
            </a:r>
            <a:r>
              <a:rPr lang="de-AT" dirty="0" err="1" smtClean="0"/>
              <a:t>full</a:t>
            </a:r>
            <a:r>
              <a:rPr lang="de-AT" dirty="0" smtClean="0"/>
              <a:t>“, but </a:t>
            </a:r>
            <a:r>
              <a:rPr lang="de-AT" dirty="0" err="1" smtClean="0"/>
              <a:t>the</a:t>
            </a:r>
            <a:r>
              <a:rPr lang="de-AT" dirty="0" smtClean="0"/>
              <a:t> back-diffusion </a:t>
            </a:r>
            <a:r>
              <a:rPr lang="de-AT" dirty="0" err="1" smtClean="0"/>
              <a:t>constraints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taken</a:t>
            </a:r>
            <a:r>
              <a:rPr lang="de-AT" dirty="0" smtClean="0"/>
              <a:t> </a:t>
            </a:r>
            <a:r>
              <a:rPr lang="de-AT" dirty="0" err="1" smtClean="0"/>
              <a:t>into</a:t>
            </a:r>
            <a:r>
              <a:rPr lang="de-AT" dirty="0" smtClean="0"/>
              <a:t> </a:t>
            </a:r>
            <a:r>
              <a:rPr lang="de-AT" dirty="0" err="1" smtClean="0"/>
              <a:t>account</a:t>
            </a:r>
            <a:endParaRPr lang="de-AT" dirty="0" smtClean="0"/>
          </a:p>
          <a:p>
            <a:pPr lvl="1"/>
            <a:r>
              <a:rPr lang="de-AT" dirty="0" err="1" smtClean="0"/>
              <a:t>Avrami</a:t>
            </a:r>
            <a:r>
              <a:rPr lang="de-AT" dirty="0" smtClean="0"/>
              <a:t> type</a:t>
            </a:r>
          </a:p>
          <a:p>
            <a:pPr lvl="1"/>
            <a:endParaRPr lang="de-AT" dirty="0" smtClean="0"/>
          </a:p>
          <a:p>
            <a:pPr lvl="1"/>
            <a:r>
              <a:rPr lang="de-AT" dirty="0" err="1" smtClean="0"/>
              <a:t>Koistinen</a:t>
            </a:r>
            <a:r>
              <a:rPr lang="de-AT" dirty="0" smtClean="0"/>
              <a:t>-Marburger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Manual </a:t>
            </a:r>
            <a:r>
              <a:rPr lang="de-AT" dirty="0" err="1" smtClean="0"/>
              <a:t>ratio</a:t>
            </a:r>
            <a:endParaRPr lang="de-AT" dirty="0" smtClean="0"/>
          </a:p>
          <a:p>
            <a:pPr lvl="2"/>
            <a:r>
              <a:rPr lang="de-AT" dirty="0" err="1" smtClean="0"/>
              <a:t>Amounts</a:t>
            </a:r>
            <a:r>
              <a:rPr lang="de-AT" dirty="0" smtClean="0"/>
              <a:t> </a:t>
            </a:r>
            <a:r>
              <a:rPr lang="de-AT" dirty="0" err="1" smtClean="0"/>
              <a:t>taken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table</a:t>
            </a:r>
            <a:r>
              <a:rPr lang="de-AT" dirty="0" smtClean="0"/>
              <a:t> </a:t>
            </a:r>
            <a:r>
              <a:rPr lang="de-AT" dirty="0" err="1" smtClean="0"/>
              <a:t>provided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user</a:t>
            </a:r>
            <a:r>
              <a:rPr lang="de-AT" dirty="0" smtClean="0"/>
              <a:t> (</a:t>
            </a:r>
            <a:r>
              <a:rPr lang="de-AT" dirty="0" err="1" smtClean="0"/>
              <a:t>Temperature</a:t>
            </a:r>
            <a:r>
              <a:rPr lang="de-AT" dirty="0"/>
              <a:t> </a:t>
            </a:r>
            <a:r>
              <a:rPr lang="de-AT" dirty="0" smtClean="0"/>
              <a:t>vs. </a:t>
            </a:r>
            <a:r>
              <a:rPr lang="de-AT" dirty="0" err="1" smtClean="0"/>
              <a:t>Amount</a:t>
            </a:r>
            <a:r>
              <a:rPr lang="de-AT" dirty="0" smtClean="0"/>
              <a:t> </a:t>
            </a:r>
            <a:r>
              <a:rPr lang="de-AT" dirty="0" err="1" smtClean="0"/>
              <a:t>transformed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604" y="1532814"/>
            <a:ext cx="4838700" cy="5095875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1956188" y="4251303"/>
            <a:ext cx="2280496" cy="415379"/>
            <a:chOff x="2814654" y="4280170"/>
            <a:chExt cx="2280496" cy="415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2814654" y="4367189"/>
                  <a:ext cx="2280496" cy="3283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Sup>
                              <m:sSubSup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𝑓𝑟𝑎𝑐</m:t>
                                </m:r>
                              </m:sub>
                              <m:sup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de-AT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654" y="4367189"/>
                  <a:ext cx="2280496" cy="3283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41" b="-25926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hteck 6"/>
            <p:cNvSpPr/>
            <p:nvPr/>
          </p:nvSpPr>
          <p:spPr>
            <a:xfrm>
              <a:off x="4288598" y="4367189"/>
              <a:ext cx="166670" cy="3283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562273" y="4280170"/>
              <a:ext cx="175098" cy="319298"/>
            </a:xfrm>
            <a:prstGeom prst="rect">
              <a:avLst/>
            </a:prstGeom>
            <a:solidFill>
              <a:schemeClr val="accent6">
                <a:alpha val="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956188" y="5154891"/>
            <a:ext cx="2284407" cy="347724"/>
            <a:chOff x="3025264" y="5092608"/>
            <a:chExt cx="2284407" cy="347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/>
                <p:cNvSpPr txBox="1"/>
                <p:nvPr/>
              </p:nvSpPr>
              <p:spPr>
                <a:xfrm>
                  <a:off x="3025264" y="5092608"/>
                  <a:ext cx="2284407" cy="3477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𝑑𝑖𝑓𝑓</m:t>
                                </m:r>
                              </m:sub>
                              <m:sup/>
                            </m:sSubSup>
                          </m:e>
                        </m:d>
                      </m:oMath>
                    </m:oMathPara>
                  </a14:m>
                  <a:endParaRPr lang="de-AT" dirty="0"/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5264" y="5092608"/>
                  <a:ext cx="2284407" cy="3477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33" b="-24561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hteck 8"/>
            <p:cNvSpPr/>
            <p:nvPr/>
          </p:nvSpPr>
          <p:spPr>
            <a:xfrm>
              <a:off x="4522063" y="5111972"/>
              <a:ext cx="166670" cy="3283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</p:grpSp>
      <p:sp>
        <p:nvSpPr>
          <p:cNvPr id="10" name="Rechteck 9"/>
          <p:cNvSpPr/>
          <p:nvPr/>
        </p:nvSpPr>
        <p:spPr>
          <a:xfrm>
            <a:off x="10068128" y="3874049"/>
            <a:ext cx="1605062" cy="24075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10068127" y="3579779"/>
            <a:ext cx="1605063" cy="294270"/>
          </a:xfrm>
          <a:prstGeom prst="rect">
            <a:avLst/>
          </a:prstGeom>
          <a:solidFill>
            <a:schemeClr val="accent6"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10068128" y="4280170"/>
            <a:ext cx="1605062" cy="31929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688195" y="4155161"/>
                <a:ext cx="2173928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𝑓𝑟𝑎𝑐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𝑠𝑡𝑜𝑝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𝑠𝑡𝑎𝑟𝑡</m:t>
                              </m:r>
                            </m:sub>
                          </m:s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195" y="4155161"/>
                <a:ext cx="2173928" cy="6028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821502" y="5154891"/>
                <a:ext cx="1831784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de-A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502" y="5154891"/>
                <a:ext cx="1831784" cy="299249"/>
              </a:xfrm>
              <a:prstGeom prst="rect">
                <a:avLst/>
              </a:prstGeom>
              <a:blipFill rotWithShape="0">
                <a:blip r:embed="rId6"/>
                <a:stretch>
                  <a:fillRect l="-2333" r="-2000" b="-2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ck 16"/>
          <p:cNvSpPr/>
          <p:nvPr/>
        </p:nvSpPr>
        <p:spPr>
          <a:xfrm>
            <a:off x="5489430" y="4435102"/>
            <a:ext cx="606570" cy="39576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8" name="Rechteck 17"/>
          <p:cNvSpPr/>
          <p:nvPr/>
        </p:nvSpPr>
        <p:spPr>
          <a:xfrm>
            <a:off x="10068126" y="5304735"/>
            <a:ext cx="1605063" cy="27894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9" name="Rechteck 18"/>
          <p:cNvSpPr/>
          <p:nvPr/>
        </p:nvSpPr>
        <p:spPr>
          <a:xfrm>
            <a:off x="10068125" y="5583676"/>
            <a:ext cx="1605063" cy="3373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0" name="Rechteck 19"/>
          <p:cNvSpPr/>
          <p:nvPr/>
        </p:nvSpPr>
        <p:spPr>
          <a:xfrm>
            <a:off x="6103344" y="4053423"/>
            <a:ext cx="606570" cy="39576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1" name="Rechteck 20"/>
          <p:cNvSpPr/>
          <p:nvPr/>
        </p:nvSpPr>
        <p:spPr>
          <a:xfrm>
            <a:off x="5602920" y="5110803"/>
            <a:ext cx="606570" cy="39576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38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Solid-solid </a:t>
            </a:r>
            <a:r>
              <a:rPr lang="de-AT" dirty="0" err="1" smtClean="0"/>
              <a:t>transformation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680" y="1542542"/>
            <a:ext cx="4838700" cy="509587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72845" y="1986275"/>
            <a:ext cx="5423155" cy="3831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b="1" dirty="0" smtClean="0"/>
              <a:t>Technical </a:t>
            </a:r>
            <a:r>
              <a:rPr lang="de-AT" b="1" dirty="0" err="1" smtClean="0"/>
              <a:t>note</a:t>
            </a:r>
            <a:endParaRPr lang="de-AT" b="1" dirty="0" smtClean="0"/>
          </a:p>
          <a:p>
            <a:pPr algn="ctr">
              <a:lnSpc>
                <a:spcPct val="150000"/>
              </a:lnSpc>
            </a:pPr>
            <a:endParaRPr lang="de-AT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The „</a:t>
            </a:r>
            <a:r>
              <a:rPr lang="de-AT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From</a:t>
            </a:r>
            <a:r>
              <a:rPr lang="de-AT" dirty="0" smtClean="0">
                <a:sym typeface="Wingdings" panose="05000000000000000000" pitchFamily="2" charset="2"/>
              </a:rPr>
              <a:t>“-phase </a:t>
            </a:r>
            <a:r>
              <a:rPr lang="de-AT" dirty="0" err="1" smtClean="0">
                <a:sym typeface="Wingdings" panose="05000000000000000000" pitchFamily="2" charset="2"/>
              </a:rPr>
              <a:t>is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taken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and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transformed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to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err="1" smtClean="0">
                <a:solidFill>
                  <a:schemeClr val="accent6"/>
                </a:solidFill>
                <a:sym typeface="Wingdings" panose="05000000000000000000" pitchFamily="2" charset="2"/>
              </a:rPr>
              <a:t>Equilib</a:t>
            </a:r>
            <a:r>
              <a:rPr lang="de-AT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chemeClr val="accent6"/>
                </a:solidFill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“-phase (</a:t>
            </a:r>
            <a:r>
              <a:rPr lang="de-AT" dirty="0" err="1" smtClean="0">
                <a:sym typeface="Wingdings" panose="05000000000000000000" pitchFamily="2" charset="2"/>
              </a:rPr>
              <a:t>with</a:t>
            </a:r>
            <a:r>
              <a:rPr lang="de-AT" dirty="0" smtClean="0">
                <a:sym typeface="Wingdings" panose="05000000000000000000" pitchFamily="2" charset="2"/>
              </a:rPr>
              <a:t> „_T“-suffix)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„</a:t>
            </a:r>
            <a:r>
              <a:rPr lang="de-AT" dirty="0" err="1" smtClean="0">
                <a:sym typeface="Wingdings" panose="05000000000000000000" pitchFamily="2" charset="2"/>
              </a:rPr>
              <a:t>Equilib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“ </a:t>
            </a:r>
            <a:r>
              <a:rPr lang="de-AT" dirty="0" err="1" smtClean="0">
                <a:sym typeface="Wingdings" panose="05000000000000000000" pitchFamily="2" charset="2"/>
              </a:rPr>
              <a:t>might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be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created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with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Create </a:t>
            </a:r>
            <a:r>
              <a:rPr lang="de-AT" dirty="0" err="1" smtClean="0">
                <a:solidFill>
                  <a:schemeClr val="accent5"/>
                </a:solidFill>
                <a:sym typeface="Wingdings" panose="05000000000000000000" pitchFamily="2" charset="2"/>
              </a:rPr>
              <a:t>equilib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chemeClr val="accent5"/>
                </a:solidFill>
                <a:sym typeface="Wingdings" panose="05000000000000000000" pitchFamily="2" charset="2"/>
              </a:rPr>
              <a:t>phase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…</a:t>
            </a:r>
            <a:r>
              <a:rPr lang="de-AT" dirty="0" smtClean="0">
                <a:sym typeface="Wingdings" panose="05000000000000000000" pitchFamily="2" charset="2"/>
              </a:rPr>
              <a:t>“ </a:t>
            </a:r>
            <a:r>
              <a:rPr lang="de-AT" dirty="0" err="1" smtClean="0">
                <a:sym typeface="Wingdings" panose="05000000000000000000" pitchFamily="2" charset="2"/>
              </a:rPr>
              <a:t>from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parent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of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To</a:t>
            </a:r>
            <a:r>
              <a:rPr lang="de-AT" dirty="0" smtClean="0">
                <a:sym typeface="Wingdings" panose="05000000000000000000" pitchFamily="2" charset="2"/>
              </a:rPr>
              <a:t>“-phase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„_TS</a:t>
            </a:r>
            <a:r>
              <a:rPr lang="de-AT" dirty="0">
                <a:sym typeface="Wingdings" panose="05000000000000000000" pitchFamily="2" charset="2"/>
              </a:rPr>
              <a:t>“-phase </a:t>
            </a:r>
            <a:r>
              <a:rPr lang="de-AT" dirty="0" err="1">
                <a:sym typeface="Wingdings" panose="05000000000000000000" pitchFamily="2" charset="2"/>
              </a:rPr>
              <a:t>contains</a:t>
            </a:r>
            <a:r>
              <a:rPr lang="de-AT" dirty="0">
                <a:sym typeface="Wingdings" panose="05000000000000000000" pitchFamily="2" charset="2"/>
              </a:rPr>
              <a:t> all </a:t>
            </a:r>
            <a:r>
              <a:rPr lang="de-AT" dirty="0" err="1">
                <a:sym typeface="Wingdings" panose="05000000000000000000" pitchFamily="2" charset="2"/>
              </a:rPr>
              <a:t>fractions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transformed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b="1" u="sng" dirty="0" err="1">
                <a:sym typeface="Wingdings" panose="05000000000000000000" pitchFamily="2" charset="2"/>
              </a:rPr>
              <a:t>before</a:t>
            </a:r>
            <a:r>
              <a:rPr lang="de-AT" b="1" u="sng" dirty="0">
                <a:sym typeface="Wingdings" panose="05000000000000000000" pitchFamily="2" charset="2"/>
              </a:rPr>
              <a:t> </a:t>
            </a:r>
            <a:r>
              <a:rPr lang="de-AT" b="1" u="sng" dirty="0" err="1">
                <a:sym typeface="Wingdings" panose="05000000000000000000" pitchFamily="2" charset="2"/>
              </a:rPr>
              <a:t>and</a:t>
            </a:r>
            <a:r>
              <a:rPr lang="de-AT" b="1" u="sng" dirty="0">
                <a:sym typeface="Wingdings" panose="05000000000000000000" pitchFamily="2" charset="2"/>
              </a:rPr>
              <a:t> at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considered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temperature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6939705" y="4328809"/>
            <a:ext cx="2583674" cy="19455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6939705" y="4594699"/>
            <a:ext cx="2583674" cy="19455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6939705" y="4867073"/>
            <a:ext cx="2583674" cy="19455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8287966" y="5074597"/>
            <a:ext cx="1235413" cy="24643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6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7117892" y="1858093"/>
            <a:ext cx="4429608" cy="396000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Solid-solid </a:t>
            </a:r>
            <a:r>
              <a:rPr lang="de-AT" dirty="0" err="1" smtClean="0"/>
              <a:t>transformation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72845" y="1986275"/>
            <a:ext cx="5423155" cy="3831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b="1" dirty="0" smtClean="0"/>
              <a:t>Technical </a:t>
            </a:r>
            <a:r>
              <a:rPr lang="de-AT" b="1" dirty="0" err="1" smtClean="0"/>
              <a:t>note</a:t>
            </a:r>
            <a:endParaRPr lang="de-AT" b="1" dirty="0" smtClean="0"/>
          </a:p>
          <a:p>
            <a:pPr algn="ctr">
              <a:lnSpc>
                <a:spcPct val="150000"/>
              </a:lnSpc>
            </a:pPr>
            <a:endParaRPr lang="de-AT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The „</a:t>
            </a:r>
            <a:r>
              <a:rPr lang="de-AT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From</a:t>
            </a:r>
            <a:r>
              <a:rPr lang="de-AT" dirty="0" smtClean="0">
                <a:sym typeface="Wingdings" panose="05000000000000000000" pitchFamily="2" charset="2"/>
              </a:rPr>
              <a:t>“-phase </a:t>
            </a:r>
            <a:r>
              <a:rPr lang="de-AT" dirty="0" err="1" smtClean="0">
                <a:sym typeface="Wingdings" panose="05000000000000000000" pitchFamily="2" charset="2"/>
              </a:rPr>
              <a:t>is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taken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and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transformed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to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err="1" smtClean="0">
                <a:solidFill>
                  <a:schemeClr val="accent6"/>
                </a:solidFill>
                <a:sym typeface="Wingdings" panose="05000000000000000000" pitchFamily="2" charset="2"/>
              </a:rPr>
              <a:t>Equilib</a:t>
            </a:r>
            <a:r>
              <a:rPr lang="de-AT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chemeClr val="accent6"/>
                </a:solidFill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“-phase (</a:t>
            </a:r>
            <a:r>
              <a:rPr lang="de-AT" dirty="0" err="1" smtClean="0">
                <a:sym typeface="Wingdings" panose="05000000000000000000" pitchFamily="2" charset="2"/>
              </a:rPr>
              <a:t>with</a:t>
            </a:r>
            <a:r>
              <a:rPr lang="de-AT" dirty="0" smtClean="0">
                <a:sym typeface="Wingdings" panose="05000000000000000000" pitchFamily="2" charset="2"/>
              </a:rPr>
              <a:t> „_T“-suffix)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„</a:t>
            </a:r>
            <a:r>
              <a:rPr lang="de-AT" dirty="0" err="1" smtClean="0">
                <a:sym typeface="Wingdings" panose="05000000000000000000" pitchFamily="2" charset="2"/>
              </a:rPr>
              <a:t>Equilib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“ </a:t>
            </a:r>
            <a:r>
              <a:rPr lang="de-AT" dirty="0" err="1" smtClean="0">
                <a:sym typeface="Wingdings" panose="05000000000000000000" pitchFamily="2" charset="2"/>
              </a:rPr>
              <a:t>might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be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created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with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Create </a:t>
            </a:r>
            <a:r>
              <a:rPr lang="de-AT" dirty="0" err="1" smtClean="0">
                <a:solidFill>
                  <a:schemeClr val="accent5"/>
                </a:solidFill>
                <a:sym typeface="Wingdings" panose="05000000000000000000" pitchFamily="2" charset="2"/>
              </a:rPr>
              <a:t>equilib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chemeClr val="accent5"/>
                </a:solidFill>
                <a:sym typeface="Wingdings" panose="05000000000000000000" pitchFamily="2" charset="2"/>
              </a:rPr>
              <a:t>phase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…</a:t>
            </a:r>
            <a:r>
              <a:rPr lang="de-AT" dirty="0" smtClean="0">
                <a:sym typeface="Wingdings" panose="05000000000000000000" pitchFamily="2" charset="2"/>
              </a:rPr>
              <a:t>“ </a:t>
            </a:r>
            <a:r>
              <a:rPr lang="de-AT" dirty="0" err="1" smtClean="0">
                <a:sym typeface="Wingdings" panose="05000000000000000000" pitchFamily="2" charset="2"/>
              </a:rPr>
              <a:t>from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parent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of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To</a:t>
            </a:r>
            <a:r>
              <a:rPr lang="de-AT" dirty="0" smtClean="0">
                <a:sym typeface="Wingdings" panose="05000000000000000000" pitchFamily="2" charset="2"/>
              </a:rPr>
              <a:t>“-phase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„_TS</a:t>
            </a:r>
            <a:r>
              <a:rPr lang="de-AT" dirty="0">
                <a:sym typeface="Wingdings" panose="05000000000000000000" pitchFamily="2" charset="2"/>
              </a:rPr>
              <a:t>“-phase </a:t>
            </a:r>
            <a:r>
              <a:rPr lang="de-AT" dirty="0" err="1">
                <a:sym typeface="Wingdings" panose="05000000000000000000" pitchFamily="2" charset="2"/>
              </a:rPr>
              <a:t>contains</a:t>
            </a:r>
            <a:r>
              <a:rPr lang="de-AT" dirty="0">
                <a:sym typeface="Wingdings" panose="05000000000000000000" pitchFamily="2" charset="2"/>
              </a:rPr>
              <a:t> all </a:t>
            </a:r>
            <a:r>
              <a:rPr lang="de-AT" dirty="0" err="1">
                <a:sym typeface="Wingdings" panose="05000000000000000000" pitchFamily="2" charset="2"/>
              </a:rPr>
              <a:t>fractions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transformed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b="1" u="sng" dirty="0" err="1">
                <a:sym typeface="Wingdings" panose="05000000000000000000" pitchFamily="2" charset="2"/>
              </a:rPr>
              <a:t>before</a:t>
            </a:r>
            <a:r>
              <a:rPr lang="de-AT" b="1" u="sng" dirty="0">
                <a:sym typeface="Wingdings" panose="05000000000000000000" pitchFamily="2" charset="2"/>
              </a:rPr>
              <a:t> </a:t>
            </a:r>
            <a:r>
              <a:rPr lang="de-AT" b="1" u="sng" dirty="0" err="1">
                <a:sym typeface="Wingdings" panose="05000000000000000000" pitchFamily="2" charset="2"/>
              </a:rPr>
              <a:t>and</a:t>
            </a:r>
            <a:r>
              <a:rPr lang="de-AT" b="1" u="sng" dirty="0">
                <a:sym typeface="Wingdings" panose="05000000000000000000" pitchFamily="2" charset="2"/>
              </a:rPr>
              <a:t> at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considered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temperature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9680016" y="3290816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Liquid(C</a:t>
            </a:r>
            <a:r>
              <a:rPr lang="de-AT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L,1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sz="2400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7641078" y="4225349"/>
            <a:ext cx="2038938" cy="1200329"/>
            <a:chOff x="7747991" y="3771746"/>
            <a:chExt cx="1494265" cy="1200329"/>
          </a:xfrm>
        </p:grpSpPr>
        <p:sp>
          <p:nvSpPr>
            <p:cNvPr id="24" name="Textfeld 23"/>
            <p:cNvSpPr txBox="1"/>
            <p:nvPr/>
          </p:nvSpPr>
          <p:spPr>
            <a:xfrm>
              <a:off x="7747991" y="3771746"/>
              <a:ext cx="1494265" cy="1200329"/>
            </a:xfrm>
            <a:prstGeom prst="rect">
              <a:avLst/>
            </a:prstGeom>
            <a:solidFill>
              <a:srgbClr val="777777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BCC_A2 </a:t>
              </a:r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013932" y="4187245"/>
              <a:ext cx="962383" cy="369332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BCC_A2_S</a:t>
              </a:r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8151779" y="6119737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L0 </a:t>
            </a:r>
            <a:r>
              <a:rPr lang="de-AT" dirty="0" smtClean="0">
                <a:sym typeface="Wingdings" panose="05000000000000000000" pitchFamily="2" charset="2"/>
              </a:rPr>
              <a:t> L1 + BCC_A2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41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7117892" y="1858093"/>
            <a:ext cx="4429608" cy="396000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Solid-solid </a:t>
            </a:r>
            <a:r>
              <a:rPr lang="de-AT" dirty="0" err="1" smtClean="0"/>
              <a:t>transformation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72845" y="1986275"/>
            <a:ext cx="5423155" cy="3831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b="1" dirty="0" smtClean="0"/>
              <a:t>Technical </a:t>
            </a:r>
            <a:r>
              <a:rPr lang="de-AT" b="1" dirty="0" err="1" smtClean="0"/>
              <a:t>note</a:t>
            </a:r>
            <a:endParaRPr lang="de-AT" b="1" dirty="0" smtClean="0"/>
          </a:p>
          <a:p>
            <a:pPr algn="ctr">
              <a:lnSpc>
                <a:spcPct val="150000"/>
              </a:lnSpc>
            </a:pPr>
            <a:endParaRPr lang="de-AT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The „</a:t>
            </a:r>
            <a:r>
              <a:rPr lang="de-AT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From</a:t>
            </a:r>
            <a:r>
              <a:rPr lang="de-AT" dirty="0" smtClean="0">
                <a:sym typeface="Wingdings" panose="05000000000000000000" pitchFamily="2" charset="2"/>
              </a:rPr>
              <a:t>“-phase </a:t>
            </a:r>
            <a:r>
              <a:rPr lang="de-AT" dirty="0" err="1" smtClean="0">
                <a:sym typeface="Wingdings" panose="05000000000000000000" pitchFamily="2" charset="2"/>
              </a:rPr>
              <a:t>is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taken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and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transformed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to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err="1" smtClean="0">
                <a:solidFill>
                  <a:schemeClr val="accent6"/>
                </a:solidFill>
                <a:sym typeface="Wingdings" panose="05000000000000000000" pitchFamily="2" charset="2"/>
              </a:rPr>
              <a:t>Equilib</a:t>
            </a:r>
            <a:r>
              <a:rPr lang="de-AT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chemeClr val="accent6"/>
                </a:solidFill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“-phase (</a:t>
            </a:r>
            <a:r>
              <a:rPr lang="de-AT" dirty="0" err="1" smtClean="0">
                <a:sym typeface="Wingdings" panose="05000000000000000000" pitchFamily="2" charset="2"/>
              </a:rPr>
              <a:t>with</a:t>
            </a:r>
            <a:r>
              <a:rPr lang="de-AT" dirty="0" smtClean="0">
                <a:sym typeface="Wingdings" panose="05000000000000000000" pitchFamily="2" charset="2"/>
              </a:rPr>
              <a:t> „_T“-suffix)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„</a:t>
            </a:r>
            <a:r>
              <a:rPr lang="de-AT" dirty="0" err="1" smtClean="0">
                <a:sym typeface="Wingdings" panose="05000000000000000000" pitchFamily="2" charset="2"/>
              </a:rPr>
              <a:t>Equilib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“ </a:t>
            </a:r>
            <a:r>
              <a:rPr lang="de-AT" dirty="0" err="1" smtClean="0">
                <a:sym typeface="Wingdings" panose="05000000000000000000" pitchFamily="2" charset="2"/>
              </a:rPr>
              <a:t>might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be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created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with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Create </a:t>
            </a:r>
            <a:r>
              <a:rPr lang="de-AT" dirty="0" err="1" smtClean="0">
                <a:solidFill>
                  <a:schemeClr val="accent5"/>
                </a:solidFill>
                <a:sym typeface="Wingdings" panose="05000000000000000000" pitchFamily="2" charset="2"/>
              </a:rPr>
              <a:t>equilib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chemeClr val="accent5"/>
                </a:solidFill>
                <a:sym typeface="Wingdings" panose="05000000000000000000" pitchFamily="2" charset="2"/>
              </a:rPr>
              <a:t>phase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…</a:t>
            </a:r>
            <a:r>
              <a:rPr lang="de-AT" dirty="0" smtClean="0">
                <a:sym typeface="Wingdings" panose="05000000000000000000" pitchFamily="2" charset="2"/>
              </a:rPr>
              <a:t>“ </a:t>
            </a:r>
            <a:r>
              <a:rPr lang="de-AT" dirty="0" err="1" smtClean="0">
                <a:sym typeface="Wingdings" panose="05000000000000000000" pitchFamily="2" charset="2"/>
              </a:rPr>
              <a:t>from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parent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of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To</a:t>
            </a:r>
            <a:r>
              <a:rPr lang="de-AT" dirty="0" smtClean="0">
                <a:sym typeface="Wingdings" panose="05000000000000000000" pitchFamily="2" charset="2"/>
              </a:rPr>
              <a:t>“-phase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„_TS</a:t>
            </a:r>
            <a:r>
              <a:rPr lang="de-AT" dirty="0">
                <a:sym typeface="Wingdings" panose="05000000000000000000" pitchFamily="2" charset="2"/>
              </a:rPr>
              <a:t>“-phase </a:t>
            </a:r>
            <a:r>
              <a:rPr lang="de-AT" dirty="0" err="1">
                <a:sym typeface="Wingdings" panose="05000000000000000000" pitchFamily="2" charset="2"/>
              </a:rPr>
              <a:t>contains</a:t>
            </a:r>
            <a:r>
              <a:rPr lang="de-AT" dirty="0">
                <a:sym typeface="Wingdings" panose="05000000000000000000" pitchFamily="2" charset="2"/>
              </a:rPr>
              <a:t> all </a:t>
            </a:r>
            <a:r>
              <a:rPr lang="de-AT" dirty="0" err="1">
                <a:sym typeface="Wingdings" panose="05000000000000000000" pitchFamily="2" charset="2"/>
              </a:rPr>
              <a:t>fractions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transformed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b="1" u="sng" dirty="0" err="1">
                <a:sym typeface="Wingdings" panose="05000000000000000000" pitchFamily="2" charset="2"/>
              </a:rPr>
              <a:t>before</a:t>
            </a:r>
            <a:r>
              <a:rPr lang="de-AT" b="1" u="sng" dirty="0">
                <a:sym typeface="Wingdings" panose="05000000000000000000" pitchFamily="2" charset="2"/>
              </a:rPr>
              <a:t> </a:t>
            </a:r>
            <a:r>
              <a:rPr lang="de-AT" b="1" u="sng" dirty="0" err="1">
                <a:sym typeface="Wingdings" panose="05000000000000000000" pitchFamily="2" charset="2"/>
              </a:rPr>
              <a:t>and</a:t>
            </a:r>
            <a:r>
              <a:rPr lang="de-AT" b="1" u="sng" dirty="0">
                <a:sym typeface="Wingdings" panose="05000000000000000000" pitchFamily="2" charset="2"/>
              </a:rPr>
              <a:t> at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considered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temperature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9680016" y="3290816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Liquid(C</a:t>
            </a:r>
            <a:r>
              <a:rPr lang="de-AT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L,2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7641078" y="4225349"/>
            <a:ext cx="2038938" cy="1477328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BCC_A2_S</a:t>
            </a:r>
          </a:p>
          <a:p>
            <a:pPr algn="ctr"/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903746" y="2642331"/>
            <a:ext cx="1299601" cy="369332"/>
          </a:xfrm>
          <a:prstGeom prst="rect">
            <a:avLst/>
          </a:prstGeom>
          <a:solidFill>
            <a:srgbClr val="5F5F5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FCC_A1</a:t>
            </a:r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39287" y="6106295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L1 </a:t>
            </a:r>
            <a:r>
              <a:rPr lang="de-AT" dirty="0" smtClean="0">
                <a:sym typeface="Wingdings" panose="05000000000000000000" pitchFamily="2" charset="2"/>
              </a:rPr>
              <a:t> L2 + FCC_A1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99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7117892" y="1858093"/>
            <a:ext cx="4429608" cy="396000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Solid-solid </a:t>
            </a:r>
            <a:r>
              <a:rPr lang="de-AT" dirty="0" err="1" smtClean="0"/>
              <a:t>transformation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72845" y="1986275"/>
            <a:ext cx="5423155" cy="3831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b="1" dirty="0" smtClean="0"/>
              <a:t>Technical </a:t>
            </a:r>
            <a:r>
              <a:rPr lang="de-AT" b="1" dirty="0" err="1" smtClean="0"/>
              <a:t>note</a:t>
            </a:r>
            <a:endParaRPr lang="de-AT" b="1" dirty="0" smtClean="0"/>
          </a:p>
          <a:p>
            <a:pPr algn="ctr">
              <a:lnSpc>
                <a:spcPct val="150000"/>
              </a:lnSpc>
            </a:pPr>
            <a:endParaRPr lang="de-AT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The „</a:t>
            </a:r>
            <a:r>
              <a:rPr lang="de-AT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From</a:t>
            </a:r>
            <a:r>
              <a:rPr lang="de-AT" dirty="0" smtClean="0">
                <a:sym typeface="Wingdings" panose="05000000000000000000" pitchFamily="2" charset="2"/>
              </a:rPr>
              <a:t>“-phase </a:t>
            </a:r>
            <a:r>
              <a:rPr lang="de-AT" dirty="0" err="1" smtClean="0">
                <a:sym typeface="Wingdings" panose="05000000000000000000" pitchFamily="2" charset="2"/>
              </a:rPr>
              <a:t>is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taken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and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transformed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to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err="1" smtClean="0">
                <a:solidFill>
                  <a:schemeClr val="accent6"/>
                </a:solidFill>
                <a:sym typeface="Wingdings" panose="05000000000000000000" pitchFamily="2" charset="2"/>
              </a:rPr>
              <a:t>Equilib</a:t>
            </a:r>
            <a:r>
              <a:rPr lang="de-AT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chemeClr val="accent6"/>
                </a:solidFill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“-phase (</a:t>
            </a:r>
            <a:r>
              <a:rPr lang="de-AT" dirty="0" err="1" smtClean="0">
                <a:sym typeface="Wingdings" panose="05000000000000000000" pitchFamily="2" charset="2"/>
              </a:rPr>
              <a:t>with</a:t>
            </a:r>
            <a:r>
              <a:rPr lang="de-AT" dirty="0" smtClean="0">
                <a:sym typeface="Wingdings" panose="05000000000000000000" pitchFamily="2" charset="2"/>
              </a:rPr>
              <a:t> „_T“-suffix)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„</a:t>
            </a:r>
            <a:r>
              <a:rPr lang="de-AT" dirty="0" err="1" smtClean="0">
                <a:sym typeface="Wingdings" panose="05000000000000000000" pitchFamily="2" charset="2"/>
              </a:rPr>
              <a:t>Equilib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“ </a:t>
            </a:r>
            <a:r>
              <a:rPr lang="de-AT" dirty="0" err="1" smtClean="0">
                <a:sym typeface="Wingdings" panose="05000000000000000000" pitchFamily="2" charset="2"/>
              </a:rPr>
              <a:t>might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be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created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with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Create </a:t>
            </a:r>
            <a:r>
              <a:rPr lang="de-AT" dirty="0" err="1" smtClean="0">
                <a:solidFill>
                  <a:schemeClr val="accent5"/>
                </a:solidFill>
                <a:sym typeface="Wingdings" panose="05000000000000000000" pitchFamily="2" charset="2"/>
              </a:rPr>
              <a:t>equilib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chemeClr val="accent5"/>
                </a:solidFill>
                <a:sym typeface="Wingdings" panose="05000000000000000000" pitchFamily="2" charset="2"/>
              </a:rPr>
              <a:t>phase</a:t>
            </a:r>
            <a:r>
              <a:rPr lang="de-AT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…</a:t>
            </a:r>
            <a:r>
              <a:rPr lang="de-AT" dirty="0" smtClean="0">
                <a:sym typeface="Wingdings" panose="05000000000000000000" pitchFamily="2" charset="2"/>
              </a:rPr>
              <a:t>“ </a:t>
            </a:r>
            <a:r>
              <a:rPr lang="de-AT" dirty="0" err="1" smtClean="0">
                <a:sym typeface="Wingdings" panose="05000000000000000000" pitchFamily="2" charset="2"/>
              </a:rPr>
              <a:t>from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parent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phase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of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„</a:t>
            </a:r>
            <a:r>
              <a:rPr lang="de-AT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To</a:t>
            </a:r>
            <a:r>
              <a:rPr lang="de-AT" dirty="0" smtClean="0">
                <a:sym typeface="Wingdings" panose="05000000000000000000" pitchFamily="2" charset="2"/>
              </a:rPr>
              <a:t>“-phase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de-AT" dirty="0" smtClean="0">
                <a:sym typeface="Wingdings" panose="05000000000000000000" pitchFamily="2" charset="2"/>
              </a:rPr>
              <a:t>„_TS</a:t>
            </a:r>
            <a:r>
              <a:rPr lang="de-AT" dirty="0">
                <a:sym typeface="Wingdings" panose="05000000000000000000" pitchFamily="2" charset="2"/>
              </a:rPr>
              <a:t>“-phase </a:t>
            </a:r>
            <a:r>
              <a:rPr lang="de-AT" dirty="0" err="1">
                <a:sym typeface="Wingdings" panose="05000000000000000000" pitchFamily="2" charset="2"/>
              </a:rPr>
              <a:t>contains</a:t>
            </a:r>
            <a:r>
              <a:rPr lang="de-AT" dirty="0">
                <a:sym typeface="Wingdings" panose="05000000000000000000" pitchFamily="2" charset="2"/>
              </a:rPr>
              <a:t> all </a:t>
            </a:r>
            <a:r>
              <a:rPr lang="de-AT" dirty="0" err="1">
                <a:sym typeface="Wingdings" panose="05000000000000000000" pitchFamily="2" charset="2"/>
              </a:rPr>
              <a:t>fractions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transformed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b="1" u="sng" dirty="0" err="1" smtClean="0">
                <a:sym typeface="Wingdings" panose="05000000000000000000" pitchFamily="2" charset="2"/>
              </a:rPr>
              <a:t>before</a:t>
            </a:r>
            <a:r>
              <a:rPr lang="de-AT" b="1" u="sng" dirty="0" smtClean="0">
                <a:sym typeface="Wingdings" panose="05000000000000000000" pitchFamily="2" charset="2"/>
              </a:rPr>
              <a:t> </a:t>
            </a:r>
            <a:r>
              <a:rPr lang="de-AT" b="1" u="sng" dirty="0" err="1" smtClean="0">
                <a:sym typeface="Wingdings" panose="05000000000000000000" pitchFamily="2" charset="2"/>
              </a:rPr>
              <a:t>and</a:t>
            </a:r>
            <a:r>
              <a:rPr lang="de-AT" b="1" u="sng" dirty="0" smtClean="0">
                <a:sym typeface="Wingdings" panose="05000000000000000000" pitchFamily="2" charset="2"/>
              </a:rPr>
              <a:t> at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considered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temperature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9680016" y="3602101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Liquid(C</a:t>
            </a:r>
            <a:r>
              <a:rPr lang="de-AT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L,3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sz="240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7641078" y="4225349"/>
            <a:ext cx="2038938" cy="1200329"/>
            <a:chOff x="7747991" y="3771746"/>
            <a:chExt cx="1494265" cy="1200329"/>
          </a:xfrm>
        </p:grpSpPr>
        <p:sp>
          <p:nvSpPr>
            <p:cNvPr id="16" name="Textfeld 15"/>
            <p:cNvSpPr txBox="1"/>
            <p:nvPr/>
          </p:nvSpPr>
          <p:spPr>
            <a:xfrm>
              <a:off x="7747991" y="3771746"/>
              <a:ext cx="1494265" cy="1200329"/>
            </a:xfrm>
            <a:prstGeom prst="rect">
              <a:avLst/>
            </a:prstGeom>
            <a:solidFill>
              <a:srgbClr val="777777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FCC_A1_TS </a:t>
              </a:r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013932" y="4187245"/>
              <a:ext cx="962383" cy="369332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BCC_A2_S</a:t>
              </a:r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7641078" y="2217106"/>
            <a:ext cx="2038938" cy="1200329"/>
            <a:chOff x="7747991" y="3771746"/>
            <a:chExt cx="1494265" cy="1200329"/>
          </a:xfrm>
        </p:grpSpPr>
        <p:sp>
          <p:nvSpPr>
            <p:cNvPr id="21" name="Textfeld 20"/>
            <p:cNvSpPr txBox="1"/>
            <p:nvPr/>
          </p:nvSpPr>
          <p:spPr>
            <a:xfrm>
              <a:off x="7747991" y="3771746"/>
              <a:ext cx="1494265" cy="1200329"/>
            </a:xfrm>
            <a:prstGeom prst="rect">
              <a:avLst/>
            </a:prstGeom>
            <a:solidFill>
              <a:srgbClr val="777777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FCC_A1</a:t>
              </a:r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8018632" y="4187245"/>
              <a:ext cx="952985" cy="369332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FCC_A1_S</a:t>
              </a:r>
              <a:endParaRPr lang="de-A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7641078" y="5910426"/>
            <a:ext cx="354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/>
              <a:t>L2 </a:t>
            </a:r>
            <a:r>
              <a:rPr lang="de-AT" dirty="0" smtClean="0">
                <a:sym typeface="Wingdings" panose="05000000000000000000" pitchFamily="2" charset="2"/>
              </a:rPr>
              <a:t> L3 + FCC_A1</a:t>
            </a:r>
          </a:p>
          <a:p>
            <a:pPr algn="ctr"/>
            <a:r>
              <a:rPr lang="de-AT" dirty="0" smtClean="0">
                <a:sym typeface="Wingdings" panose="05000000000000000000" pitchFamily="2" charset="2"/>
              </a:rPr>
              <a:t>BCC_A2_S + L2  FCC_A1_TS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59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Solid-solid </a:t>
            </a:r>
            <a:r>
              <a:rPr lang="de-AT" dirty="0" err="1"/>
              <a:t>transformation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5009689" y="1964184"/>
            <a:ext cx="316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Fe</a:t>
            </a:r>
            <a:r>
              <a:rPr lang="de-AT" dirty="0" smtClean="0"/>
              <a:t>-</a:t>
            </a:r>
            <a:r>
              <a:rPr lang="de-AT" dirty="0" err="1" smtClean="0"/>
              <a:t>Nb</a:t>
            </a:r>
            <a:r>
              <a:rPr lang="de-AT" dirty="0" smtClean="0"/>
              <a:t>-</a:t>
            </a:r>
            <a:r>
              <a:rPr lang="de-AT" dirty="0" err="1" smtClean="0"/>
              <a:t>Ti</a:t>
            </a:r>
            <a:r>
              <a:rPr lang="de-AT" dirty="0" smtClean="0"/>
              <a:t>-C-N (</a:t>
            </a:r>
            <a:r>
              <a:rPr lang="de-AT" dirty="0" err="1" smtClean="0"/>
              <a:t>Example</a:t>
            </a:r>
            <a:r>
              <a:rPr lang="de-AT" dirty="0" smtClean="0"/>
              <a:t> E20)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8" y="2607013"/>
            <a:ext cx="5729988" cy="31031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94170" y="5865935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Without</a:t>
            </a:r>
            <a:r>
              <a:rPr lang="de-AT" dirty="0" smtClean="0"/>
              <a:t> </a:t>
            </a:r>
            <a:r>
              <a:rPr lang="de-AT" dirty="0" err="1" smtClean="0"/>
              <a:t>peritectic</a:t>
            </a:r>
            <a:r>
              <a:rPr lang="de-AT" dirty="0" smtClean="0"/>
              <a:t> </a:t>
            </a:r>
            <a:r>
              <a:rPr lang="de-AT" dirty="0" err="1" smtClean="0"/>
              <a:t>transformation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81" y="2607013"/>
            <a:ext cx="5729988" cy="310312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983167" y="5865935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peritectic</a:t>
            </a:r>
            <a:r>
              <a:rPr lang="de-AT" dirty="0" smtClean="0"/>
              <a:t> </a:t>
            </a:r>
            <a:r>
              <a:rPr lang="de-AT" dirty="0" err="1" smtClean="0"/>
              <a:t>transformation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02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Solid </a:t>
            </a:r>
            <a:r>
              <a:rPr lang="de-AT" dirty="0" err="1" smtClean="0"/>
              <a:t>phase</a:t>
            </a:r>
            <a:r>
              <a:rPr lang="de-AT" dirty="0" smtClean="0"/>
              <a:t> </a:t>
            </a:r>
            <a:r>
              <a:rPr lang="de-AT" dirty="0" err="1" smtClean="0"/>
              <a:t>composition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Experimental </a:t>
            </a:r>
            <a:r>
              <a:rPr lang="de-AT" dirty="0" err="1" smtClean="0"/>
              <a:t>observation</a:t>
            </a:r>
            <a:r>
              <a:rPr lang="de-AT" dirty="0" smtClean="0"/>
              <a:t>: </a:t>
            </a:r>
            <a:r>
              <a:rPr lang="de-AT" dirty="0" err="1" smtClean="0"/>
              <a:t>Microsegregation</a:t>
            </a:r>
            <a:r>
              <a:rPr lang="de-AT" dirty="0" smtClean="0"/>
              <a:t> in </a:t>
            </a:r>
            <a:r>
              <a:rPr lang="de-AT" dirty="0" err="1" smtClean="0"/>
              <a:t>solidified</a:t>
            </a:r>
            <a:r>
              <a:rPr lang="de-AT" dirty="0" smtClean="0"/>
              <a:t> </a:t>
            </a:r>
            <a:r>
              <a:rPr lang="de-AT" dirty="0" err="1" smtClean="0"/>
              <a:t>phase</a:t>
            </a:r>
            <a:endParaRPr lang="de-AT" dirty="0"/>
          </a:p>
        </p:txBody>
      </p:sp>
      <p:pic>
        <p:nvPicPr>
          <p:cNvPr id="70660" name="Picture 4" descr="micrograph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84" y="2690219"/>
            <a:ext cx="55340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99" y="5447006"/>
            <a:ext cx="6434396" cy="4463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64" y="3402533"/>
            <a:ext cx="4523622" cy="839059"/>
          </a:xfrm>
          <a:prstGeom prst="rect">
            <a:avLst/>
          </a:prstGeom>
        </p:spPr>
      </p:pic>
      <p:sp>
        <p:nvSpPr>
          <p:cNvPr id="12" name="Textfeld 9"/>
          <p:cNvSpPr txBox="1">
            <a:spLocks noChangeArrowheads="1"/>
          </p:cNvSpPr>
          <p:nvPr/>
        </p:nvSpPr>
        <p:spPr bwMode="auto">
          <a:xfrm>
            <a:off x="838200" y="6311900"/>
            <a:ext cx="3456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200" dirty="0" err="1" smtClean="0">
                <a:latin typeface="Arial" panose="020B0604020202020204" pitchFamily="34" charset="0"/>
              </a:rPr>
              <a:t>Pudar</a:t>
            </a:r>
            <a:r>
              <a:rPr lang="de-AT" altLang="de-DE" sz="1200" dirty="0" smtClean="0">
                <a:latin typeface="Arial" panose="020B0604020202020204" pitchFamily="34" charset="0"/>
              </a:rPr>
              <a:t> M. et al., Steel Res. Int. 81 </a:t>
            </a:r>
            <a:r>
              <a:rPr lang="de-AT" altLang="de-DE" sz="1200" dirty="0">
                <a:latin typeface="Arial" panose="020B0604020202020204" pitchFamily="34" charset="0"/>
              </a:rPr>
              <a:t>(</a:t>
            </a:r>
            <a:r>
              <a:rPr lang="de-AT" altLang="de-DE" sz="1200" dirty="0" smtClean="0">
                <a:latin typeface="Arial" panose="020B0604020202020204" pitchFamily="34" charset="0"/>
              </a:rPr>
              <a:t>2010) 372-80</a:t>
            </a:r>
            <a:endParaRPr lang="de-AT" altLang="de-D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425575" y="1790700"/>
            <a:ext cx="9144000" cy="2387600"/>
          </a:xfrm>
        </p:spPr>
        <p:txBody>
          <a:bodyPr/>
          <a:lstStyle/>
          <a:p>
            <a:r>
              <a:rPr lang="de-AT" altLang="de-DE" sz="4400" dirty="0" err="1" smtClean="0"/>
              <a:t>Applications</a:t>
            </a:r>
            <a:r>
              <a:rPr lang="de-AT" altLang="de-DE" sz="4400" dirty="0" smtClean="0"/>
              <a:t/>
            </a:r>
            <a:br>
              <a:rPr lang="de-AT" altLang="de-DE" sz="4400" dirty="0" smtClean="0"/>
            </a:br>
            <a:endParaRPr lang="de-AT" altLang="de-DE" sz="3600" dirty="0" smtClean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3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do I </a:t>
            </a:r>
            <a:r>
              <a:rPr lang="de-AT" dirty="0" err="1" smtClean="0"/>
              <a:t>get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Microsegregation</a:t>
            </a:r>
            <a:r>
              <a:rPr lang="de-AT" dirty="0" smtClean="0"/>
              <a:t> </a:t>
            </a:r>
            <a:r>
              <a:rPr lang="de-AT" dirty="0" err="1" smtClean="0"/>
              <a:t>limits</a:t>
            </a:r>
            <a:r>
              <a:rPr lang="de-AT" dirty="0" smtClean="0"/>
              <a:t> </a:t>
            </a:r>
            <a:r>
              <a:rPr lang="de-AT" dirty="0" err="1" smtClean="0"/>
              <a:t>obtained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Core </a:t>
            </a:r>
            <a:r>
              <a:rPr lang="de-AT" dirty="0" err="1" smtClean="0"/>
              <a:t>composition</a:t>
            </a:r>
            <a:r>
              <a:rPr lang="de-AT" dirty="0" smtClean="0"/>
              <a:t>: </a:t>
            </a:r>
            <a:r>
              <a:rPr lang="de-AT" dirty="0" err="1" smtClean="0"/>
              <a:t>Composition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very</a:t>
            </a:r>
            <a:r>
              <a:rPr lang="de-AT" dirty="0" smtClean="0"/>
              <a:t> </a:t>
            </a:r>
            <a:r>
              <a:rPr lang="de-AT" dirty="0" err="1" smtClean="0"/>
              <a:t>first</a:t>
            </a:r>
            <a:r>
              <a:rPr lang="de-AT" dirty="0" smtClean="0"/>
              <a:t> „</a:t>
            </a:r>
            <a:r>
              <a:rPr lang="el-GR" dirty="0" smtClean="0"/>
              <a:t>α</a:t>
            </a:r>
            <a:r>
              <a:rPr lang="de-AT" dirty="0" smtClean="0"/>
              <a:t>“-phase </a:t>
            </a:r>
            <a:r>
              <a:rPr lang="de-AT" dirty="0" err="1" smtClean="0"/>
              <a:t>appearing</a:t>
            </a:r>
            <a:endParaRPr lang="de-AT" dirty="0" smtClean="0"/>
          </a:p>
          <a:p>
            <a:pPr lvl="1"/>
            <a:r>
              <a:rPr lang="de-AT" dirty="0" smtClean="0"/>
              <a:t>Intergranular </a:t>
            </a:r>
            <a:r>
              <a:rPr lang="de-AT" dirty="0" err="1" smtClean="0"/>
              <a:t>composition</a:t>
            </a:r>
            <a:r>
              <a:rPr lang="de-AT" dirty="0" smtClean="0"/>
              <a:t>: </a:t>
            </a:r>
            <a:r>
              <a:rPr lang="de-AT" dirty="0" err="1" smtClean="0"/>
              <a:t>Composition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liquid </a:t>
            </a:r>
            <a:r>
              <a:rPr lang="de-AT" dirty="0" err="1" smtClean="0"/>
              <a:t>phase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a </a:t>
            </a:r>
            <a:r>
              <a:rPr lang="de-AT" dirty="0" err="1" smtClean="0"/>
              <a:t>system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some</a:t>
            </a:r>
            <a:r>
              <a:rPr lang="de-AT" dirty="0" smtClean="0"/>
              <a:t> </a:t>
            </a:r>
            <a:r>
              <a:rPr lang="de-AT" dirty="0" err="1" smtClean="0"/>
              <a:t>defined</a:t>
            </a:r>
            <a:r>
              <a:rPr lang="de-AT" dirty="0" smtClean="0"/>
              <a:t> liquid </a:t>
            </a:r>
            <a:r>
              <a:rPr lang="de-AT" dirty="0" err="1" smtClean="0"/>
              <a:t>content</a:t>
            </a:r>
            <a:endParaRPr lang="de-AT" dirty="0" smtClean="0"/>
          </a:p>
          <a:p>
            <a:pPr lvl="1"/>
            <a:endParaRPr lang="de-AT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17109"/>
              </p:ext>
            </p:extLst>
          </p:nvPr>
        </p:nvGraphicFramePr>
        <p:xfrm>
          <a:off x="3744068" y="4017342"/>
          <a:ext cx="49524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523"/>
                <a:gridCol w="2966937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Cooling</a:t>
                      </a:r>
                      <a:r>
                        <a:rPr lang="de-AT" dirty="0" smtClean="0"/>
                        <a:t>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Liquid </a:t>
                      </a:r>
                      <a:r>
                        <a:rPr lang="de-AT" dirty="0" err="1" smtClean="0"/>
                        <a:t>phase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fraction</a:t>
                      </a:r>
                      <a:r>
                        <a:rPr lang="de-AT" dirty="0" smtClean="0"/>
                        <a:t> [at.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%]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Air-</a:t>
                      </a:r>
                      <a:r>
                        <a:rPr lang="de-AT" dirty="0" err="1" smtClean="0"/>
                        <a:t>cooling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Continuous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casting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Arc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furnace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7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do I </a:t>
            </a:r>
            <a:r>
              <a:rPr lang="de-AT" dirty="0" err="1" smtClean="0"/>
              <a:t>get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: </a:t>
            </a:r>
            <a:r>
              <a:rPr lang="de-AT" dirty="0" err="1" smtClean="0"/>
              <a:t>Cu-Ni</a:t>
            </a:r>
            <a:r>
              <a:rPr lang="de-AT" dirty="0" smtClean="0"/>
              <a:t> </a:t>
            </a:r>
            <a:r>
              <a:rPr lang="de-AT" dirty="0" err="1"/>
              <a:t>alloy</a:t>
            </a:r>
            <a:r>
              <a:rPr lang="de-AT" dirty="0"/>
              <a:t>, 35 </a:t>
            </a:r>
            <a:r>
              <a:rPr lang="de-AT" dirty="0" err="1"/>
              <a:t>wt</a:t>
            </a:r>
            <a:r>
              <a:rPr lang="de-AT" dirty="0"/>
              <a:t>.% </a:t>
            </a:r>
            <a:r>
              <a:rPr lang="de-AT" dirty="0" err="1"/>
              <a:t>Ni</a:t>
            </a:r>
            <a:endParaRPr lang="de-AT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6096000" y="3267853"/>
            <a:ext cx="5949157" cy="3153134"/>
            <a:chOff x="3007175" y="3100773"/>
            <a:chExt cx="5949157" cy="315313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332" y="3100773"/>
              <a:ext cx="5800000" cy="3076190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502475" y="5915353"/>
              <a:ext cx="1836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600" b="1" dirty="0" err="1" smtClean="0"/>
                <a:t>Temperature</a:t>
              </a:r>
              <a:r>
                <a:rPr lang="de-AT" sz="1600" b="1" dirty="0" smtClean="0"/>
                <a:t> [°C]</a:t>
              </a:r>
              <a:endParaRPr lang="de-AT" sz="16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 rot="16200000">
              <a:off x="2249756" y="4275712"/>
              <a:ext cx="18533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600" b="1" dirty="0" err="1" smtClean="0"/>
                <a:t>Ni</a:t>
              </a:r>
              <a:r>
                <a:rPr lang="de-AT" sz="1600" b="1" dirty="0" smtClean="0"/>
                <a:t> </a:t>
              </a:r>
              <a:r>
                <a:rPr lang="de-AT" sz="1600" b="1" dirty="0" err="1" smtClean="0"/>
                <a:t>content</a:t>
              </a:r>
              <a:r>
                <a:rPr lang="de-AT" sz="1600" b="1" dirty="0" smtClean="0"/>
                <a:t> [</a:t>
              </a:r>
              <a:r>
                <a:rPr lang="de-AT" sz="1600" b="1" dirty="0" err="1" smtClean="0"/>
                <a:t>wt</a:t>
              </a:r>
              <a:r>
                <a:rPr lang="de-AT" sz="1600" b="1" dirty="0" smtClean="0"/>
                <a:t>.%]</a:t>
              </a:r>
              <a:endParaRPr lang="de-AT" sz="1600" b="1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788694" y="426032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solidFill>
                    <a:srgbClr val="FF0000"/>
                  </a:solidFill>
                </a:rPr>
                <a:t>Liquid</a:t>
              </a:r>
              <a:endParaRPr lang="de-AT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756536" y="3518292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solidFill>
                    <a:srgbClr val="33CC33"/>
                  </a:solidFill>
                </a:rPr>
                <a:t>FCC_A1_S</a:t>
              </a:r>
              <a:endParaRPr lang="de-AT" dirty="0">
                <a:solidFill>
                  <a:srgbClr val="33CC33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454645" y="3272910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solidFill>
                    <a:srgbClr val="0000FF"/>
                  </a:solidFill>
                </a:rPr>
                <a:t>FCC_A1</a:t>
              </a:r>
              <a:endParaRPr lang="de-A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37861" y="3258639"/>
            <a:ext cx="5957951" cy="3211127"/>
            <a:chOff x="6111232" y="3100773"/>
            <a:chExt cx="5957951" cy="3211127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183" y="3100773"/>
              <a:ext cx="5800000" cy="307619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8644647" y="5973346"/>
              <a:ext cx="1836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600" b="1" dirty="0" err="1" smtClean="0"/>
                <a:t>Temperature</a:t>
              </a:r>
              <a:r>
                <a:rPr lang="de-AT" sz="1600" b="1" dirty="0" smtClean="0"/>
                <a:t> [°C]</a:t>
              </a:r>
              <a:endParaRPr lang="de-AT" sz="1600" b="1" dirty="0"/>
            </a:p>
          </p:txBody>
        </p:sp>
        <p:sp>
          <p:nvSpPr>
            <p:cNvPr id="17" name="Textfeld 16"/>
            <p:cNvSpPr txBox="1"/>
            <p:nvPr/>
          </p:nvSpPr>
          <p:spPr>
            <a:xfrm rot="16200000">
              <a:off x="5481251" y="4317156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600" b="1" dirty="0" smtClean="0"/>
                <a:t>Phase </a:t>
              </a:r>
              <a:r>
                <a:rPr lang="de-AT" sz="1600" b="1" dirty="0" err="1" smtClean="0"/>
                <a:t>fraction</a:t>
              </a:r>
              <a:endParaRPr lang="de-AT" sz="1600" b="1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0899947" y="313952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solidFill>
                    <a:srgbClr val="FF0000"/>
                  </a:solidFill>
                </a:rPr>
                <a:t>Liquid</a:t>
              </a:r>
              <a:endParaRPr lang="de-AT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149110" y="3305288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solidFill>
                    <a:srgbClr val="33CC33"/>
                  </a:solidFill>
                </a:rPr>
                <a:t>FCC_A1_S</a:t>
              </a:r>
              <a:endParaRPr lang="de-AT" dirty="0">
                <a:solidFill>
                  <a:srgbClr val="33CC33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0534098" y="5188574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solidFill>
                    <a:srgbClr val="0000FF"/>
                  </a:solidFill>
                </a:rPr>
                <a:t>FCC_A1</a:t>
              </a:r>
              <a:endParaRPr lang="de-AT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25" name="Gerade Verbindung mit Pfeil 24"/>
          <p:cNvCxnSpPr/>
          <p:nvPr/>
        </p:nvCxnSpPr>
        <p:spPr>
          <a:xfrm>
            <a:off x="10543470" y="2694562"/>
            <a:ext cx="0" cy="99081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7645940" y="2694562"/>
            <a:ext cx="9728" cy="240273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7179013" y="5097294"/>
            <a:ext cx="914400" cy="50157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Textfeld 35"/>
          <p:cNvSpPr txBox="1"/>
          <p:nvPr/>
        </p:nvSpPr>
        <p:spPr>
          <a:xfrm>
            <a:off x="10192716" y="2365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Core</a:t>
            </a:r>
            <a:endParaRPr lang="de-AT" dirty="0"/>
          </a:p>
        </p:txBody>
      </p:sp>
      <p:sp>
        <p:nvSpPr>
          <p:cNvPr id="37" name="Textfeld 36"/>
          <p:cNvSpPr txBox="1"/>
          <p:nvPr/>
        </p:nvSpPr>
        <p:spPr>
          <a:xfrm>
            <a:off x="6909310" y="236207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Intergranular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40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do I </a:t>
            </a:r>
            <a:r>
              <a:rPr lang="de-AT" dirty="0" err="1" smtClean="0"/>
              <a:t>get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Primary </a:t>
            </a:r>
            <a:r>
              <a:rPr lang="de-AT" dirty="0" err="1" smtClean="0"/>
              <a:t>precipitate</a:t>
            </a:r>
            <a:r>
              <a:rPr lang="de-AT" dirty="0" smtClean="0"/>
              <a:t> </a:t>
            </a:r>
            <a:r>
              <a:rPr lang="de-AT" dirty="0" err="1" smtClean="0"/>
              <a:t>characteristics</a:t>
            </a:r>
            <a:r>
              <a:rPr lang="de-AT" dirty="0" smtClean="0"/>
              <a:t> (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present</a:t>
            </a:r>
            <a:r>
              <a:rPr lang="de-AT" dirty="0" smtClean="0"/>
              <a:t>):</a:t>
            </a:r>
          </a:p>
          <a:p>
            <a:pPr lvl="1"/>
            <a:r>
              <a:rPr lang="de-AT" dirty="0" smtClean="0"/>
              <a:t>Chemical </a:t>
            </a:r>
            <a:r>
              <a:rPr lang="de-AT" dirty="0" err="1" smtClean="0"/>
              <a:t>composition</a:t>
            </a:r>
            <a:endParaRPr lang="de-AT" dirty="0" smtClean="0"/>
          </a:p>
          <a:p>
            <a:pPr lvl="1"/>
            <a:r>
              <a:rPr lang="de-AT" dirty="0" err="1" smtClean="0"/>
              <a:t>Amount</a:t>
            </a:r>
            <a:r>
              <a:rPr lang="de-AT" dirty="0" smtClean="0"/>
              <a:t> (Phase </a:t>
            </a:r>
            <a:r>
              <a:rPr lang="de-AT" dirty="0" err="1" smtClean="0"/>
              <a:t>fraction</a:t>
            </a:r>
            <a:r>
              <a:rPr lang="de-AT" dirty="0" smtClean="0"/>
              <a:t>)</a:t>
            </a:r>
          </a:p>
          <a:p>
            <a:pPr marL="457200" lvl="1" indent="0">
              <a:buNone/>
            </a:pPr>
            <a:endParaRPr lang="de-AT" dirty="0" smtClean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65645"/>
              </p:ext>
            </p:extLst>
          </p:nvPr>
        </p:nvGraphicFramePr>
        <p:xfrm>
          <a:off x="6146800" y="4007614"/>
          <a:ext cx="49524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523"/>
                <a:gridCol w="2966937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Cooling</a:t>
                      </a:r>
                      <a:r>
                        <a:rPr lang="de-AT" dirty="0" smtClean="0"/>
                        <a:t>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Liquid </a:t>
                      </a:r>
                      <a:r>
                        <a:rPr lang="de-AT" dirty="0" err="1" smtClean="0"/>
                        <a:t>phase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fraction</a:t>
                      </a:r>
                      <a:r>
                        <a:rPr lang="de-AT" dirty="0" smtClean="0"/>
                        <a:t> [at.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%]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Air-</a:t>
                      </a:r>
                      <a:r>
                        <a:rPr lang="de-AT" dirty="0" err="1" smtClean="0"/>
                        <a:t>cooling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Continuous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casting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Arc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furnace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274324" y="4001294"/>
            <a:ext cx="43677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dirty="0" err="1" smtClean="0"/>
              <a:t>Above</a:t>
            </a:r>
            <a:r>
              <a:rPr lang="de-AT" dirty="0" smtClean="0"/>
              <a:t> </a:t>
            </a:r>
            <a:r>
              <a:rPr lang="de-AT" dirty="0" err="1" smtClean="0"/>
              <a:t>parameters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taken</a:t>
            </a:r>
            <a:r>
              <a:rPr lang="de-AT" dirty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liquid </a:t>
            </a:r>
            <a:r>
              <a:rPr lang="de-AT" dirty="0" err="1" smtClean="0"/>
              <a:t>phase</a:t>
            </a:r>
            <a:r>
              <a:rPr lang="de-AT" dirty="0" smtClean="0"/>
              <a:t> </a:t>
            </a:r>
            <a:r>
              <a:rPr lang="de-AT" dirty="0" err="1" smtClean="0"/>
              <a:t>fraction</a:t>
            </a:r>
            <a:r>
              <a:rPr lang="de-AT" dirty="0" smtClean="0"/>
              <a:t> relevant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solidification</a:t>
            </a:r>
            <a:r>
              <a:rPr lang="de-AT" dirty="0" smtClean="0"/>
              <a:t> </a:t>
            </a:r>
            <a:r>
              <a:rPr lang="de-AT" dirty="0" err="1" smtClean="0"/>
              <a:t>cooling</a:t>
            </a:r>
            <a:r>
              <a:rPr lang="de-AT" dirty="0" smtClean="0"/>
              <a:t> rate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41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do I </a:t>
            </a:r>
            <a:r>
              <a:rPr lang="de-AT" dirty="0" err="1" smtClean="0"/>
              <a:t>get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: </a:t>
            </a:r>
            <a:r>
              <a:rPr lang="de-AT" dirty="0" err="1" smtClean="0"/>
              <a:t>Fe</a:t>
            </a:r>
            <a:r>
              <a:rPr lang="de-AT" dirty="0" smtClean="0"/>
              <a:t>-</a:t>
            </a:r>
            <a:r>
              <a:rPr lang="de-AT" dirty="0" err="1" smtClean="0"/>
              <a:t>Nb</a:t>
            </a:r>
            <a:r>
              <a:rPr lang="de-AT" dirty="0" smtClean="0"/>
              <a:t>-</a:t>
            </a:r>
            <a:r>
              <a:rPr lang="de-AT" dirty="0" err="1" smtClean="0"/>
              <a:t>Ti</a:t>
            </a:r>
            <a:r>
              <a:rPr lang="de-AT" dirty="0" smtClean="0"/>
              <a:t>-C-N </a:t>
            </a:r>
            <a:r>
              <a:rPr lang="de-AT" dirty="0"/>
              <a:t>(</a:t>
            </a:r>
            <a:r>
              <a:rPr lang="de-AT" dirty="0" err="1"/>
              <a:t>Example</a:t>
            </a:r>
            <a:r>
              <a:rPr lang="de-AT" dirty="0"/>
              <a:t> </a:t>
            </a:r>
            <a:r>
              <a:rPr lang="de-AT" dirty="0" smtClean="0"/>
              <a:t>E20)</a:t>
            </a:r>
            <a:endParaRPr lang="de-AT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8" y="2937754"/>
            <a:ext cx="5729988" cy="3103124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7373566" y="3583456"/>
            <a:ext cx="0" cy="184457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V="1">
            <a:off x="6162511" y="3560324"/>
            <a:ext cx="1211055" cy="231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526057" y="3560324"/>
            <a:ext cx="4286173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AT" dirty="0" err="1" smtClean="0"/>
              <a:t>TiN</a:t>
            </a:r>
            <a:r>
              <a:rPr lang="de-AT" dirty="0" smtClean="0"/>
              <a:t> </a:t>
            </a:r>
            <a:r>
              <a:rPr lang="de-AT" dirty="0" err="1" smtClean="0"/>
              <a:t>expected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a </a:t>
            </a:r>
            <a:r>
              <a:rPr lang="de-AT" dirty="0" err="1" smtClean="0"/>
              <a:t>primary</a:t>
            </a:r>
            <a:r>
              <a:rPr lang="de-AT" dirty="0" smtClean="0"/>
              <a:t> </a:t>
            </a:r>
            <a:r>
              <a:rPr lang="de-AT" dirty="0" err="1" smtClean="0"/>
              <a:t>precipitate</a:t>
            </a:r>
            <a:endParaRPr lang="de-AT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AT" dirty="0" smtClean="0"/>
              <a:t>Phase </a:t>
            </a:r>
            <a:r>
              <a:rPr lang="de-AT" dirty="0" err="1" smtClean="0"/>
              <a:t>fraction</a:t>
            </a:r>
            <a:r>
              <a:rPr lang="de-AT" dirty="0" smtClean="0"/>
              <a:t> ~1-2*10</a:t>
            </a:r>
            <a:r>
              <a:rPr lang="de-AT" baseline="30000" dirty="0" smtClean="0"/>
              <a:t>-5</a:t>
            </a:r>
            <a:endParaRPr lang="de-AT" baseline="30000" dirty="0"/>
          </a:p>
        </p:txBody>
      </p:sp>
    </p:spTree>
    <p:extLst>
      <p:ext uri="{BB962C8B-B14F-4D97-AF65-F5344CB8AC3E}">
        <p14:creationId xmlns:p14="http://schemas.microsoft.com/office/powerpoint/2010/main" val="26308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Application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: </a:t>
            </a:r>
            <a:r>
              <a:rPr lang="de-AT" dirty="0" err="1" smtClean="0"/>
              <a:t>Fe</a:t>
            </a:r>
            <a:r>
              <a:rPr lang="de-AT" dirty="0" smtClean="0"/>
              <a:t>-</a:t>
            </a:r>
            <a:r>
              <a:rPr lang="de-AT" dirty="0" err="1" smtClean="0"/>
              <a:t>Nb</a:t>
            </a:r>
            <a:r>
              <a:rPr lang="de-AT" dirty="0" smtClean="0"/>
              <a:t>-</a:t>
            </a:r>
            <a:r>
              <a:rPr lang="de-AT" dirty="0" err="1" smtClean="0"/>
              <a:t>Ti</a:t>
            </a:r>
            <a:r>
              <a:rPr lang="de-AT" dirty="0" smtClean="0"/>
              <a:t>-C-N </a:t>
            </a:r>
            <a:r>
              <a:rPr lang="de-AT" dirty="0"/>
              <a:t>(</a:t>
            </a:r>
            <a:r>
              <a:rPr lang="de-AT" dirty="0" err="1"/>
              <a:t>Example</a:t>
            </a:r>
            <a:r>
              <a:rPr lang="de-AT" dirty="0"/>
              <a:t> </a:t>
            </a:r>
            <a:r>
              <a:rPr lang="de-AT" dirty="0" smtClean="0"/>
              <a:t>E20&amp;P20)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50661" y="2434360"/>
            <a:ext cx="8090676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2400" dirty="0" smtClean="0"/>
              <a:t>SG-</a:t>
            </a:r>
            <a:r>
              <a:rPr lang="de-AT" sz="2400" dirty="0" err="1" smtClean="0"/>
              <a:t>calculation</a:t>
            </a:r>
            <a:endParaRPr lang="de-AT" sz="2400" dirty="0"/>
          </a:p>
          <a:p>
            <a:pPr algn="just">
              <a:lnSpc>
                <a:spcPct val="150000"/>
              </a:lnSpc>
            </a:pPr>
            <a:r>
              <a:rPr lang="de-AT" sz="2000" dirty="0" smtClean="0"/>
              <a:t>- </a:t>
            </a:r>
            <a:r>
              <a:rPr lang="de-AT" sz="2000" dirty="0" err="1" smtClean="0"/>
              <a:t>Identifying</a:t>
            </a:r>
            <a:r>
              <a:rPr lang="de-AT" sz="2000" dirty="0" smtClean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compositions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solute-enriched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–</a:t>
            </a:r>
            <a:r>
              <a:rPr lang="de-AT" sz="2000" dirty="0" err="1"/>
              <a:t>depleted</a:t>
            </a:r>
            <a:r>
              <a:rPr lang="de-AT" sz="2000" dirty="0"/>
              <a:t> </a:t>
            </a:r>
            <a:r>
              <a:rPr lang="de-AT" sz="2000" dirty="0" err="1" smtClean="0"/>
              <a:t>region</a:t>
            </a:r>
            <a:endParaRPr lang="de-AT" sz="2000" dirty="0"/>
          </a:p>
          <a:p>
            <a:pPr algn="just">
              <a:lnSpc>
                <a:spcPct val="150000"/>
              </a:lnSpc>
            </a:pPr>
            <a:r>
              <a:rPr lang="de-AT" sz="2000" dirty="0" smtClean="0"/>
              <a:t>- </a:t>
            </a:r>
            <a:r>
              <a:rPr lang="de-AT" sz="2000" dirty="0" err="1" smtClean="0"/>
              <a:t>Identifying</a:t>
            </a:r>
            <a:r>
              <a:rPr lang="de-AT" sz="2000" dirty="0" smtClean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primary</a:t>
            </a:r>
            <a:r>
              <a:rPr lang="de-AT" sz="2000" dirty="0"/>
              <a:t> </a:t>
            </a:r>
            <a:r>
              <a:rPr lang="de-AT" sz="2000" dirty="0" err="1"/>
              <a:t>precipitates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their</a:t>
            </a:r>
            <a:r>
              <a:rPr lang="de-AT" sz="2000" dirty="0"/>
              <a:t> </a:t>
            </a:r>
            <a:r>
              <a:rPr lang="de-AT" sz="2000" dirty="0" err="1" smtClean="0"/>
              <a:t>amounts</a:t>
            </a:r>
            <a:endParaRPr lang="de-AT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1089661" y="5045412"/>
            <a:ext cx="10012677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2400" dirty="0" err="1" smtClean="0"/>
              <a:t>Precipitation</a:t>
            </a:r>
            <a:r>
              <a:rPr lang="de-AT" sz="2400" dirty="0" smtClean="0"/>
              <a:t> </a:t>
            </a:r>
            <a:r>
              <a:rPr lang="de-AT" sz="2400" dirty="0" err="1" smtClean="0"/>
              <a:t>kinetics</a:t>
            </a:r>
            <a:r>
              <a:rPr lang="de-AT" sz="2400" dirty="0" smtClean="0"/>
              <a:t> </a:t>
            </a:r>
            <a:r>
              <a:rPr lang="de-AT" sz="2400" dirty="0" err="1" smtClean="0"/>
              <a:t>simulation</a:t>
            </a:r>
            <a:endParaRPr lang="de-AT" sz="2400" dirty="0"/>
          </a:p>
          <a:p>
            <a:pPr algn="just">
              <a:lnSpc>
                <a:spcPct val="150000"/>
              </a:lnSpc>
            </a:pPr>
            <a:r>
              <a:rPr lang="de-AT" sz="2000" dirty="0" smtClean="0"/>
              <a:t>- </a:t>
            </a:r>
            <a:r>
              <a:rPr lang="de-AT" sz="2000" dirty="0" err="1" smtClean="0"/>
              <a:t>Introduction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precipitate</a:t>
            </a:r>
            <a:r>
              <a:rPr lang="de-AT" sz="2000" dirty="0" smtClean="0"/>
              <a:t> </a:t>
            </a:r>
            <a:r>
              <a:rPr lang="de-AT" sz="2000" dirty="0" err="1" smtClean="0"/>
              <a:t>phases</a:t>
            </a:r>
            <a:r>
              <a:rPr lang="de-AT" sz="2000" dirty="0" smtClean="0"/>
              <a:t> </a:t>
            </a:r>
            <a:r>
              <a:rPr lang="de-AT" sz="2000" dirty="0" err="1" smtClean="0"/>
              <a:t>representing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primary</a:t>
            </a:r>
            <a:r>
              <a:rPr lang="de-AT" sz="2000" dirty="0" smtClean="0"/>
              <a:t> </a:t>
            </a:r>
            <a:r>
              <a:rPr lang="de-AT" sz="2000" dirty="0" err="1" smtClean="0"/>
              <a:t>precipitates</a:t>
            </a:r>
            <a:endParaRPr lang="de-AT" sz="2000" dirty="0"/>
          </a:p>
          <a:p>
            <a:pPr algn="just">
              <a:lnSpc>
                <a:spcPct val="150000"/>
              </a:lnSpc>
            </a:pPr>
            <a:r>
              <a:rPr lang="de-AT" sz="2000" dirty="0" smtClean="0"/>
              <a:t>- </a:t>
            </a:r>
            <a:r>
              <a:rPr lang="de-AT" sz="2000" dirty="0" err="1" smtClean="0"/>
              <a:t>Simulations</a:t>
            </a:r>
            <a:r>
              <a:rPr lang="de-AT" sz="2000" dirty="0" smtClean="0"/>
              <a:t> </a:t>
            </a:r>
            <a:r>
              <a:rPr lang="de-AT" sz="2000" dirty="0" err="1" smtClean="0"/>
              <a:t>performed</a:t>
            </a:r>
            <a:r>
              <a:rPr lang="de-AT" sz="2000" dirty="0" smtClean="0"/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both</a:t>
            </a:r>
            <a:r>
              <a:rPr lang="de-AT" sz="2000" dirty="0" smtClean="0"/>
              <a:t> </a:t>
            </a:r>
            <a:r>
              <a:rPr lang="de-AT" sz="2000" dirty="0" err="1" smtClean="0"/>
              <a:t>compositions</a:t>
            </a:r>
            <a:r>
              <a:rPr lang="de-AT" sz="2000" dirty="0" smtClean="0"/>
              <a:t> (</a:t>
            </a:r>
            <a:r>
              <a:rPr lang="de-AT" sz="2000" dirty="0" err="1" smtClean="0"/>
              <a:t>solute-enriched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/>
              <a:t>–</a:t>
            </a:r>
            <a:r>
              <a:rPr lang="de-AT" sz="2000" dirty="0" err="1"/>
              <a:t>depleted</a:t>
            </a:r>
            <a:r>
              <a:rPr lang="de-AT" sz="2000" dirty="0"/>
              <a:t> </a:t>
            </a:r>
            <a:r>
              <a:rPr lang="de-AT" sz="2000" dirty="0" err="1" smtClean="0"/>
              <a:t>region</a:t>
            </a:r>
            <a:r>
              <a:rPr lang="de-AT" sz="2000" dirty="0" smtClean="0"/>
              <a:t>)</a:t>
            </a:r>
            <a:endParaRPr lang="de-AT" sz="2000" dirty="0"/>
          </a:p>
        </p:txBody>
      </p:sp>
      <p:sp>
        <p:nvSpPr>
          <p:cNvPr id="7" name="Pfeil nach rechts 6"/>
          <p:cNvSpPr/>
          <p:nvPr/>
        </p:nvSpPr>
        <p:spPr>
          <a:xfrm rot="5400000">
            <a:off x="5651006" y="4102062"/>
            <a:ext cx="1041392" cy="845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3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Inhaltsplatzhalter 2"/>
          <p:cNvSpPr>
            <a:spLocks/>
          </p:cNvSpPr>
          <p:nvPr/>
        </p:nvSpPr>
        <p:spPr bwMode="auto">
          <a:xfrm>
            <a:off x="657225" y="1549400"/>
            <a:ext cx="105156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altLang="de-DE" sz="2800" dirty="0" smtClean="0"/>
              <a:t>Yao Shan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altLang="de-DE" sz="2800" dirty="0" smtClean="0"/>
              <a:t>Georg Stechauner</a:t>
            </a:r>
            <a:endParaRPr lang="de-AT" altLang="de-DE" sz="2400" dirty="0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AT" altLang="de-DE" sz="2800" dirty="0"/>
          </a:p>
        </p:txBody>
      </p:sp>
      <p:sp>
        <p:nvSpPr>
          <p:cNvPr id="5837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altLang="de-DE" dirty="0" err="1" smtClean="0"/>
              <a:t>Acknowledgments</a:t>
            </a:r>
            <a:endParaRPr lang="de-AT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305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Inhaltsplatzhalter 2"/>
          <p:cNvSpPr>
            <a:spLocks/>
          </p:cNvSpPr>
          <p:nvPr/>
        </p:nvSpPr>
        <p:spPr bwMode="auto">
          <a:xfrm>
            <a:off x="838200" y="1825625"/>
            <a:ext cx="105156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AT" altLang="de-DE" sz="2800" dirty="0"/>
          </a:p>
        </p:txBody>
      </p:sp>
      <p:sp>
        <p:nvSpPr>
          <p:cNvPr id="5939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5638800" y="3319463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9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19463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Solid </a:t>
            </a:r>
            <a:r>
              <a:rPr lang="de-AT" dirty="0" err="1"/>
              <a:t>phase</a:t>
            </a:r>
            <a:r>
              <a:rPr lang="de-AT" dirty="0"/>
              <a:t> </a:t>
            </a:r>
            <a:r>
              <a:rPr lang="de-AT" dirty="0" err="1"/>
              <a:t>composition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Theoretical</a:t>
            </a:r>
            <a:r>
              <a:rPr lang="de-AT" dirty="0" smtClean="0"/>
              <a:t> </a:t>
            </a:r>
            <a:r>
              <a:rPr lang="de-AT" dirty="0" err="1" smtClean="0"/>
              <a:t>estimation</a:t>
            </a:r>
            <a:r>
              <a:rPr lang="de-AT" dirty="0" smtClean="0"/>
              <a:t>: </a:t>
            </a:r>
            <a:r>
              <a:rPr lang="de-AT" dirty="0" err="1" smtClean="0"/>
              <a:t>equilibrium</a:t>
            </a:r>
            <a:r>
              <a:rPr lang="de-AT" dirty="0" smtClean="0"/>
              <a:t> </a:t>
            </a:r>
            <a:r>
              <a:rPr lang="de-AT" dirty="0" err="1" smtClean="0"/>
              <a:t>diagram</a:t>
            </a:r>
            <a:endParaRPr lang="de-AT" dirty="0"/>
          </a:p>
        </p:txBody>
      </p:sp>
      <p:pic>
        <p:nvPicPr>
          <p:cNvPr id="70658" name="Picture 2" descr="http://www.sv.vt.edu/classes/MSE2094_NoteBook/96ClassProj/examples/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85" y="2394258"/>
            <a:ext cx="40386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446140" y="6411841"/>
            <a:ext cx="5847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http://www.sv.vt.edu/classes/MSE2094_NoteBook/96ClassProj/examples/cu-ni.html</a:t>
            </a:r>
          </a:p>
        </p:txBody>
      </p:sp>
      <p:pic>
        <p:nvPicPr>
          <p:cNvPr id="72706" name="Picture 2" descr="http://www.sv.vt.edu/classes/MSE2094_NoteBook/96ClassProj/examples/cu_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29" y="2313295"/>
            <a:ext cx="41148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792913" y="3885878"/>
            <a:ext cx="82685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900" b="1" dirty="0" smtClean="0"/>
              <a:t>(43 </a:t>
            </a:r>
            <a:r>
              <a:rPr lang="de-AT" sz="900" b="1" dirty="0" err="1" smtClean="0"/>
              <a:t>wt</a:t>
            </a:r>
            <a:r>
              <a:rPr lang="de-AT" sz="900" b="1" dirty="0" smtClean="0"/>
              <a:t>% </a:t>
            </a:r>
            <a:r>
              <a:rPr lang="de-AT" sz="900" b="1" dirty="0" err="1" smtClean="0"/>
              <a:t>Ni</a:t>
            </a:r>
            <a:r>
              <a:rPr lang="de-AT" sz="900" b="1" dirty="0" smtClean="0"/>
              <a:t>)</a:t>
            </a:r>
            <a:endParaRPr lang="de-AT" sz="900" b="1" dirty="0"/>
          </a:p>
        </p:txBody>
      </p:sp>
    </p:spTree>
    <p:extLst>
      <p:ext uri="{BB962C8B-B14F-4D97-AF65-F5344CB8AC3E}">
        <p14:creationId xmlns:p14="http://schemas.microsoft.com/office/powerpoint/2010/main" val="32314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Solid </a:t>
            </a:r>
            <a:r>
              <a:rPr lang="de-AT" dirty="0" err="1"/>
              <a:t>phase</a:t>
            </a:r>
            <a:r>
              <a:rPr lang="de-AT" dirty="0"/>
              <a:t> </a:t>
            </a:r>
            <a:r>
              <a:rPr lang="de-AT" dirty="0" err="1"/>
              <a:t>composition</a:t>
            </a:r>
            <a:endParaRPr lang="de-AT" dirty="0"/>
          </a:p>
        </p:txBody>
      </p:sp>
      <p:pic>
        <p:nvPicPr>
          <p:cNvPr id="70658" name="Picture 2" descr="http://www.sv.vt.edu/classes/MSE2094_NoteBook/96ClassProj/examples/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1" y="2543346"/>
            <a:ext cx="40386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715219" y="6422330"/>
            <a:ext cx="5847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http://www.sv.vt.edu/classes/MSE2094_NoteBook/96ClassProj/examples/cu-ni.html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6000" y="4570718"/>
            <a:ext cx="495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Yes,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diffusion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phases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fast </a:t>
            </a:r>
            <a:r>
              <a:rPr lang="de-AT" dirty="0" err="1" smtClean="0"/>
              <a:t>enough</a:t>
            </a:r>
            <a:r>
              <a:rPr lang="de-AT" dirty="0" smtClean="0"/>
              <a:t>… 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333404" y="281765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Are </a:t>
            </a:r>
            <a:r>
              <a:rPr lang="de-AT" dirty="0" err="1" smtClean="0"/>
              <a:t>these</a:t>
            </a:r>
            <a:r>
              <a:rPr lang="de-AT" dirty="0" smtClean="0"/>
              <a:t> </a:t>
            </a:r>
            <a:r>
              <a:rPr lang="de-AT" dirty="0" err="1" smtClean="0"/>
              <a:t>phase</a:t>
            </a:r>
            <a:r>
              <a:rPr lang="de-AT" dirty="0" smtClean="0"/>
              <a:t> </a:t>
            </a:r>
            <a:r>
              <a:rPr lang="de-AT" dirty="0" err="1" smtClean="0"/>
              <a:t>compositions</a:t>
            </a:r>
            <a:r>
              <a:rPr lang="de-AT" dirty="0" smtClean="0"/>
              <a:t> real?</a:t>
            </a:r>
            <a:endParaRPr lang="de-AT" dirty="0"/>
          </a:p>
        </p:txBody>
      </p:sp>
      <p:sp>
        <p:nvSpPr>
          <p:cNvPr id="6" name="Pfeil nach unten 5"/>
          <p:cNvSpPr/>
          <p:nvPr/>
        </p:nvSpPr>
        <p:spPr>
          <a:xfrm>
            <a:off x="8017258" y="33896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5704920" y="5373840"/>
            <a:ext cx="545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Diffusion in </a:t>
            </a:r>
            <a:r>
              <a:rPr lang="de-AT" dirty="0" err="1" smtClean="0"/>
              <a:t>the</a:t>
            </a:r>
            <a:r>
              <a:rPr lang="de-AT" dirty="0" smtClean="0"/>
              <a:t> solid </a:t>
            </a:r>
            <a:r>
              <a:rPr lang="de-AT" dirty="0" err="1" smtClean="0"/>
              <a:t>phase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limiting</a:t>
            </a:r>
            <a:r>
              <a:rPr lang="de-AT" dirty="0" smtClean="0"/>
              <a:t> </a:t>
            </a:r>
            <a:r>
              <a:rPr lang="de-AT" dirty="0" err="1" smtClean="0"/>
              <a:t>parameter</a:t>
            </a:r>
            <a:endParaRPr lang="de-AT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e-AT" dirty="0" err="1" smtClean="0"/>
              <a:t>Theoretical</a:t>
            </a:r>
            <a:r>
              <a:rPr lang="de-AT" dirty="0" smtClean="0"/>
              <a:t> </a:t>
            </a:r>
            <a:r>
              <a:rPr lang="de-AT" dirty="0" err="1" smtClean="0"/>
              <a:t>estimation</a:t>
            </a:r>
            <a:r>
              <a:rPr lang="de-AT" dirty="0" smtClean="0"/>
              <a:t>: </a:t>
            </a:r>
            <a:r>
              <a:rPr lang="de-AT" dirty="0" err="1" smtClean="0"/>
              <a:t>equilibrium</a:t>
            </a:r>
            <a:r>
              <a:rPr lang="de-AT" dirty="0" smtClean="0"/>
              <a:t> </a:t>
            </a:r>
            <a:r>
              <a:rPr lang="de-AT" dirty="0" err="1" smtClean="0"/>
              <a:t>diagram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99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Solid </a:t>
            </a:r>
            <a:r>
              <a:rPr lang="de-AT" dirty="0" err="1"/>
              <a:t>phase</a:t>
            </a:r>
            <a:r>
              <a:rPr lang="de-AT" dirty="0"/>
              <a:t> </a:t>
            </a:r>
            <a:r>
              <a:rPr lang="de-AT" dirty="0" err="1"/>
              <a:t>composition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Theoretical</a:t>
            </a:r>
            <a:r>
              <a:rPr lang="de-AT" dirty="0"/>
              <a:t> </a:t>
            </a:r>
            <a:r>
              <a:rPr lang="de-AT" dirty="0" err="1"/>
              <a:t>estimation</a:t>
            </a:r>
            <a:r>
              <a:rPr lang="de-AT" dirty="0"/>
              <a:t>: </a:t>
            </a:r>
            <a:r>
              <a:rPr lang="de-AT" dirty="0" err="1" smtClean="0"/>
              <a:t>stepped</a:t>
            </a:r>
            <a:r>
              <a:rPr lang="de-AT" dirty="0" smtClean="0"/>
              <a:t> </a:t>
            </a:r>
            <a:r>
              <a:rPr lang="de-AT" dirty="0" err="1" smtClean="0"/>
              <a:t>solidification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9" y="3015790"/>
            <a:ext cx="4563112" cy="329611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272766" y="2573505"/>
            <a:ext cx="3885547" cy="341632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C</a:t>
            </a:r>
            <a:r>
              <a:rPr lang="de-AT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L,1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497478" y="4097002"/>
            <a:ext cx="551754" cy="369332"/>
          </a:xfrm>
          <a:prstGeom prst="rect">
            <a:avLst/>
          </a:prstGeom>
          <a:solidFill>
            <a:srgbClr val="5F5F5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A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S,1</a:t>
            </a:r>
            <a:endParaRPr lang="de-AT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802148" y="6404757"/>
            <a:ext cx="843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http://matcalc.tuwien.ac.at/index.php/documentation/detail.php?id=tutorials;t11&amp;media=tutorials;t11;img;t11_figure1v2.png</a:t>
            </a:r>
          </a:p>
        </p:txBody>
      </p:sp>
    </p:spTree>
    <p:extLst>
      <p:ext uri="{BB962C8B-B14F-4D97-AF65-F5344CB8AC3E}">
        <p14:creationId xmlns:p14="http://schemas.microsoft.com/office/powerpoint/2010/main" val="16985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Solid </a:t>
            </a:r>
            <a:r>
              <a:rPr lang="de-AT" dirty="0" err="1"/>
              <a:t>phase</a:t>
            </a:r>
            <a:r>
              <a:rPr lang="de-AT" dirty="0"/>
              <a:t> </a:t>
            </a:r>
            <a:r>
              <a:rPr lang="de-AT" dirty="0" err="1"/>
              <a:t>composition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Theoretical</a:t>
            </a:r>
            <a:r>
              <a:rPr lang="de-AT" dirty="0"/>
              <a:t> </a:t>
            </a:r>
            <a:r>
              <a:rPr lang="de-AT" dirty="0" err="1"/>
              <a:t>estimation</a:t>
            </a:r>
            <a:r>
              <a:rPr lang="de-AT" dirty="0"/>
              <a:t>: </a:t>
            </a:r>
            <a:r>
              <a:rPr lang="de-AT" dirty="0" err="1"/>
              <a:t>stepped</a:t>
            </a:r>
            <a:r>
              <a:rPr lang="de-AT" dirty="0"/>
              <a:t> </a:t>
            </a:r>
            <a:r>
              <a:rPr lang="de-AT" dirty="0" err="1"/>
              <a:t>solidification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3" y="3014917"/>
            <a:ext cx="4564320" cy="329698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272766" y="2573505"/>
            <a:ext cx="3885547" cy="341632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C</a:t>
            </a:r>
            <a:r>
              <a:rPr lang="de-AT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L,2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111874" y="3681503"/>
            <a:ext cx="1322962" cy="1200329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A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S,2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497478" y="4097002"/>
            <a:ext cx="551754" cy="369332"/>
          </a:xfrm>
          <a:prstGeom prst="rect">
            <a:avLst/>
          </a:prstGeom>
          <a:solidFill>
            <a:srgbClr val="5F5F5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A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S,1</a:t>
            </a:r>
            <a:endParaRPr lang="de-AT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120181" y="6370070"/>
            <a:ext cx="843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http://matcalc.tuwien.ac.at/index.php/documentation/detail.php?id=tutorials;t11&amp;media=tutorials;t11;img;t11_figure1v2.png</a:t>
            </a:r>
          </a:p>
        </p:txBody>
      </p:sp>
    </p:spTree>
    <p:extLst>
      <p:ext uri="{BB962C8B-B14F-4D97-AF65-F5344CB8AC3E}">
        <p14:creationId xmlns:p14="http://schemas.microsoft.com/office/powerpoint/2010/main" val="39063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Solid </a:t>
            </a:r>
            <a:r>
              <a:rPr lang="de-AT" dirty="0" err="1"/>
              <a:t>phase</a:t>
            </a:r>
            <a:r>
              <a:rPr lang="de-AT" dirty="0"/>
              <a:t> </a:t>
            </a:r>
            <a:r>
              <a:rPr lang="de-AT" dirty="0" err="1"/>
              <a:t>composition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Theoretical</a:t>
            </a:r>
            <a:r>
              <a:rPr lang="de-AT" dirty="0"/>
              <a:t> </a:t>
            </a:r>
            <a:r>
              <a:rPr lang="de-AT" dirty="0" err="1"/>
              <a:t>estimation</a:t>
            </a:r>
            <a:r>
              <a:rPr lang="de-AT" dirty="0"/>
              <a:t>: </a:t>
            </a:r>
            <a:r>
              <a:rPr lang="de-AT" dirty="0" err="1"/>
              <a:t>stepped</a:t>
            </a:r>
            <a:r>
              <a:rPr lang="de-AT" dirty="0"/>
              <a:t> </a:t>
            </a:r>
            <a:r>
              <a:rPr lang="de-AT" dirty="0" err="1"/>
              <a:t>solidification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2100726" y="6315463"/>
            <a:ext cx="843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http://matcalc.tuwien.ac.at/index.php/documentation/detail.php?id=tutorials;t11&amp;media=tutorials;t11;img;t11_figure1v2.png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44" y="2880853"/>
            <a:ext cx="4563112" cy="329611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745724" y="3266003"/>
            <a:ext cx="2055261" cy="2031325"/>
          </a:xfrm>
          <a:prstGeom prst="rect">
            <a:avLst/>
          </a:prstGeom>
          <a:solidFill>
            <a:srgbClr val="96969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A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S,3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111874" y="3681503"/>
            <a:ext cx="1322962" cy="1200329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A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S,2</a:t>
            </a:r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de-A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497478" y="4097002"/>
            <a:ext cx="551754" cy="369332"/>
          </a:xfrm>
          <a:prstGeom prst="rect">
            <a:avLst/>
          </a:prstGeom>
          <a:solidFill>
            <a:srgbClr val="5F5F5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A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S,1</a:t>
            </a:r>
            <a:endParaRPr lang="de-AT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72766" y="2573505"/>
            <a:ext cx="3885547" cy="341632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C</a:t>
            </a:r>
            <a:r>
              <a:rPr lang="de-AT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L,3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1527</Words>
  <Application>Microsoft Office PowerPoint</Application>
  <PresentationFormat>Breitbild</PresentationFormat>
  <Paragraphs>433</Paragraphs>
  <Slides>47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Performing Scheil-Gulliver (SG) analysis in MatCalc  (MatCalc 5.62.0013)</vt:lpstr>
      <vt:lpstr>Outline</vt:lpstr>
      <vt:lpstr>Solid phase composition  after alloy solidification  </vt:lpstr>
      <vt:lpstr>Solid phase composition</vt:lpstr>
      <vt:lpstr>Solid phase composition</vt:lpstr>
      <vt:lpstr>Solid phase composition</vt:lpstr>
      <vt:lpstr>Solid phase composition</vt:lpstr>
      <vt:lpstr>Solid phase composition</vt:lpstr>
      <vt:lpstr>Solid phase composition</vt:lpstr>
      <vt:lpstr>Solid phase composition</vt:lpstr>
      <vt:lpstr>Solid phase composition</vt:lpstr>
      <vt:lpstr>What MatCalc does?</vt:lpstr>
      <vt:lpstr>What MatCalc does?</vt:lpstr>
      <vt:lpstr>What MatCalc does?</vt:lpstr>
      <vt:lpstr>What MatCalc does?</vt:lpstr>
      <vt:lpstr>What MatCalc does?</vt:lpstr>
      <vt:lpstr>What MatCalc does?</vt:lpstr>
      <vt:lpstr>What MatCalc does?</vt:lpstr>
      <vt:lpstr>Example</vt:lpstr>
      <vt:lpstr>Example</vt:lpstr>
      <vt:lpstr>Back-diffusion effect </vt:lpstr>
      <vt:lpstr>Backdiffusion</vt:lpstr>
      <vt:lpstr>Backdiffusion</vt:lpstr>
      <vt:lpstr>Example</vt:lpstr>
      <vt:lpstr>Example</vt:lpstr>
      <vt:lpstr>Primary precipitates </vt:lpstr>
      <vt:lpstr>Primary precipitates</vt:lpstr>
      <vt:lpstr>Primary precipitates</vt:lpstr>
      <vt:lpstr>Primary precipitates</vt:lpstr>
      <vt:lpstr>Primary precipitates</vt:lpstr>
      <vt:lpstr>Modeling of solid-solid transformation </vt:lpstr>
      <vt:lpstr>Solid-solid transformation</vt:lpstr>
      <vt:lpstr>Solid-solid transformation</vt:lpstr>
      <vt:lpstr>Solid-solid transformation</vt:lpstr>
      <vt:lpstr>Solid-solid transformation</vt:lpstr>
      <vt:lpstr>Solid-solid transformation</vt:lpstr>
      <vt:lpstr>Solid-solid transformation</vt:lpstr>
      <vt:lpstr>Solid-solid transformation</vt:lpstr>
      <vt:lpstr>Solid-solid transformation</vt:lpstr>
      <vt:lpstr>Applications </vt:lpstr>
      <vt:lpstr>What do I get from it?</vt:lpstr>
      <vt:lpstr>What do I get from it?</vt:lpstr>
      <vt:lpstr>What do I get from it?</vt:lpstr>
      <vt:lpstr>What do I get from it?</vt:lpstr>
      <vt:lpstr>Application</vt:lpstr>
      <vt:lpstr>Acknowledgments</vt:lpstr>
      <vt:lpstr>PowerPoint-Präsentation</vt:lpstr>
    </vt:vector>
  </TitlesOfParts>
  <Company>TU Wien - Campusversion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MatCalc approach for the modelling of the vacancy concentration evolution  (MatCalc 5.60.0005)</dc:title>
  <dc:creator>Warczok Piotr</dc:creator>
  <cp:lastModifiedBy>Warczok Piotr</cp:lastModifiedBy>
  <cp:revision>91</cp:revision>
  <dcterms:created xsi:type="dcterms:W3CDTF">2014-03-20T09:02:12Z</dcterms:created>
  <dcterms:modified xsi:type="dcterms:W3CDTF">2015-06-15T09:23:04Z</dcterms:modified>
</cp:coreProperties>
</file>