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71" r:id="rId11"/>
    <p:sldId id="349" r:id="rId12"/>
    <p:sldId id="355" r:id="rId13"/>
    <p:sldId id="350" r:id="rId14"/>
    <p:sldId id="351" r:id="rId15"/>
    <p:sldId id="352" r:id="rId16"/>
    <p:sldId id="359" r:id="rId17"/>
    <p:sldId id="372" r:id="rId18"/>
    <p:sldId id="356" r:id="rId19"/>
    <p:sldId id="357" r:id="rId20"/>
    <p:sldId id="358" r:id="rId21"/>
    <p:sldId id="373" r:id="rId22"/>
    <p:sldId id="361" r:id="rId23"/>
    <p:sldId id="362" r:id="rId24"/>
    <p:sldId id="363" r:id="rId25"/>
    <p:sldId id="365" r:id="rId26"/>
    <p:sldId id="364" r:id="rId27"/>
    <p:sldId id="370" r:id="rId28"/>
    <p:sldId id="368" r:id="rId29"/>
    <p:sldId id="374" r:id="rId30"/>
    <p:sldId id="367" r:id="rId31"/>
    <p:sldId id="369" r:id="rId32"/>
    <p:sldId id="360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3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15.07.2014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01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15.07.2014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027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15.07.2014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56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15.07.2014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392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15.07.2014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638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15.07.2014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2395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15.07.2014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188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15.07.2014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049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15.07.2014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079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15.07.2014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848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8A0F-7945-4123-92E4-4A32BCA0FE40}" type="datetimeFigureOut">
              <a:rPr lang="de-AT" smtClean="0"/>
              <a:t>15.07.2014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204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8A0F-7945-4123-92E4-4A32BCA0FE40}" type="datetimeFigureOut">
              <a:rPr lang="de-AT" smtClean="0"/>
              <a:t>15.07.2014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91E58-B7B1-402D-BDB2-5BF23AD50D9A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25" y="79410"/>
            <a:ext cx="2447619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1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654402" y="1819531"/>
            <a:ext cx="6670573" cy="2387600"/>
          </a:xfrm>
        </p:spPr>
        <p:txBody>
          <a:bodyPr/>
          <a:lstStyle/>
          <a:p>
            <a:r>
              <a:rPr lang="de-AT" sz="4000" dirty="0" err="1" smtClean="0"/>
              <a:t>Nucleation</a:t>
            </a:r>
            <a:r>
              <a:rPr lang="de-AT" sz="4000" dirty="0" smtClean="0"/>
              <a:t> </a:t>
            </a:r>
            <a:r>
              <a:rPr lang="de-AT" sz="4000" dirty="0" err="1" smtClean="0"/>
              <a:t>sites</a:t>
            </a:r>
            <a:r>
              <a:rPr lang="de-AT" sz="4000" dirty="0" smtClean="0"/>
              <a:t> </a:t>
            </a:r>
            <a:r>
              <a:rPr lang="de-AT" sz="4000" dirty="0" err="1" smtClean="0"/>
              <a:t>of</a:t>
            </a:r>
            <a:r>
              <a:rPr lang="de-AT" sz="4000" dirty="0" smtClean="0"/>
              <a:t> </a:t>
            </a:r>
            <a:r>
              <a:rPr lang="de-AT" sz="4000" dirty="0" err="1" smtClean="0"/>
              <a:t>preciptates</a:t>
            </a:r>
            <a:r>
              <a:rPr lang="de-AT" sz="4000" dirty="0" smtClean="0"/>
              <a:t> in </a:t>
            </a:r>
            <a:r>
              <a:rPr lang="de-AT" sz="4000" dirty="0" err="1" smtClean="0"/>
              <a:t>MatCalc</a:t>
            </a:r>
            <a:r>
              <a:rPr lang="de-AT" sz="4000" dirty="0" smtClean="0"/>
              <a:t> </a:t>
            </a:r>
            <a:r>
              <a:rPr lang="de-AT" sz="4000" dirty="0" err="1" smtClean="0"/>
              <a:t>simulations</a:t>
            </a:r>
            <a:r>
              <a:rPr lang="de-AT" sz="4000" dirty="0" smtClean="0"/>
              <a:t/>
            </a:r>
            <a:br>
              <a:rPr lang="de-AT" sz="4000" dirty="0" smtClean="0"/>
            </a:br>
            <a:r>
              <a:rPr lang="de-AT" sz="4000" dirty="0"/>
              <a:t/>
            </a:r>
            <a:br>
              <a:rPr lang="de-AT" sz="4000" dirty="0"/>
            </a:br>
            <a:r>
              <a:rPr lang="de-AT" sz="3200" dirty="0" smtClean="0"/>
              <a:t>(</a:t>
            </a:r>
            <a:r>
              <a:rPr lang="de-AT" sz="3200" dirty="0" err="1" smtClean="0"/>
              <a:t>MatCalc</a:t>
            </a:r>
            <a:r>
              <a:rPr lang="de-AT" sz="3200" dirty="0" smtClean="0"/>
              <a:t> </a:t>
            </a:r>
            <a:r>
              <a:rPr lang="de-AT" sz="3200" dirty="0" smtClean="0"/>
              <a:t>5.61.0017)</a:t>
            </a:r>
            <a:endParaRPr lang="de-AT" sz="3200" dirty="0" smtClean="0"/>
          </a:p>
        </p:txBody>
      </p:sp>
      <p:sp>
        <p:nvSpPr>
          <p:cNvPr id="2051" name="Untertitel 2"/>
          <p:cNvSpPr>
            <a:spLocks noGrp="1"/>
          </p:cNvSpPr>
          <p:nvPr>
            <p:ph type="subTitle" idx="1"/>
          </p:nvPr>
        </p:nvSpPr>
        <p:spPr>
          <a:xfrm>
            <a:off x="1612490" y="5047380"/>
            <a:ext cx="9144000" cy="1655762"/>
          </a:xfrm>
        </p:spPr>
        <p:txBody>
          <a:bodyPr/>
          <a:lstStyle/>
          <a:p>
            <a:endParaRPr lang="de-AT" dirty="0" smtClean="0"/>
          </a:p>
          <a:p>
            <a:r>
              <a:rPr lang="de-AT" dirty="0" smtClean="0"/>
              <a:t>P. Warczok</a:t>
            </a:r>
          </a:p>
        </p:txBody>
      </p:sp>
    </p:spTree>
    <p:extLst>
      <p:ext uri="{BB962C8B-B14F-4D97-AF65-F5344CB8AC3E}">
        <p14:creationId xmlns:p14="http://schemas.microsoft.com/office/powerpoint/2010/main" val="981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72" y="1727152"/>
            <a:ext cx="6927475" cy="4802541"/>
          </a:xfrm>
          <a:prstGeom prst="rect">
            <a:avLst/>
          </a:prstGeom>
        </p:spPr>
      </p:pic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>
                <a:latin typeface="+mj-lt"/>
              </a:rPr>
              <a:t>Number</a:t>
            </a:r>
            <a:r>
              <a:rPr lang="de-AT" sz="4400" dirty="0">
                <a:latin typeface="+mj-lt"/>
              </a:rPr>
              <a:t> </a:t>
            </a:r>
            <a:r>
              <a:rPr lang="de-AT" sz="4400" dirty="0" err="1">
                <a:latin typeface="+mj-lt"/>
              </a:rPr>
              <a:t>of</a:t>
            </a:r>
            <a:r>
              <a:rPr lang="de-AT" sz="4400" dirty="0">
                <a:latin typeface="+mj-lt"/>
              </a:rPr>
              <a:t> </a:t>
            </a:r>
            <a:r>
              <a:rPr lang="de-AT" sz="4400" dirty="0" err="1">
                <a:latin typeface="+mj-lt"/>
              </a:rPr>
              <a:t>available</a:t>
            </a:r>
            <a:r>
              <a:rPr lang="de-AT" sz="4400" dirty="0">
                <a:latin typeface="+mj-lt"/>
              </a:rPr>
              <a:t> </a:t>
            </a:r>
            <a:r>
              <a:rPr lang="de-AT" sz="4400" dirty="0" err="1">
                <a:latin typeface="+mj-lt"/>
              </a:rPr>
              <a:t>nucleation</a:t>
            </a:r>
            <a:r>
              <a:rPr lang="de-AT" sz="4400" dirty="0">
                <a:latin typeface="+mj-lt"/>
              </a:rPr>
              <a:t> </a:t>
            </a:r>
            <a:r>
              <a:rPr lang="de-AT" sz="4400" dirty="0" err="1">
                <a:latin typeface="+mj-lt"/>
              </a:rPr>
              <a:t>sites</a:t>
            </a:r>
            <a:r>
              <a:rPr lang="de-AT" sz="4400" dirty="0">
                <a:latin typeface="+mj-lt"/>
              </a:rPr>
              <a:t> 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593791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endParaRPr lang="de-AT" sz="28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381002" y="2905237"/>
            <a:ext cx="4229097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sz="2800" dirty="0" smtClean="0"/>
              <a:t>„</a:t>
            </a:r>
            <a:r>
              <a:rPr lang="de-AT" sz="2800" dirty="0" err="1" smtClean="0"/>
              <a:t>Nucleation</a:t>
            </a:r>
            <a:r>
              <a:rPr lang="de-AT" sz="2800" dirty="0" smtClean="0"/>
              <a:t> </a:t>
            </a:r>
            <a:r>
              <a:rPr lang="de-AT" sz="2800" dirty="0" err="1" smtClean="0"/>
              <a:t>site</a:t>
            </a:r>
            <a:r>
              <a:rPr lang="de-AT" sz="2800" dirty="0" smtClean="0"/>
              <a:t> </a:t>
            </a:r>
            <a:r>
              <a:rPr lang="de-AT" sz="2800" dirty="0" err="1" smtClean="0"/>
              <a:t>efficiency</a:t>
            </a:r>
            <a:r>
              <a:rPr lang="de-AT" sz="2800" dirty="0" smtClean="0"/>
              <a:t>“ </a:t>
            </a:r>
            <a:r>
              <a:rPr lang="de-AT" sz="2800" dirty="0" err="1" smtClean="0"/>
              <a:t>scales</a:t>
            </a:r>
            <a:r>
              <a:rPr lang="de-AT" sz="2800" dirty="0" smtClean="0"/>
              <a:t> </a:t>
            </a:r>
            <a:r>
              <a:rPr lang="de-AT" sz="2800" dirty="0" err="1" smtClean="0"/>
              <a:t>linearly</a:t>
            </a:r>
            <a:r>
              <a:rPr lang="de-AT" sz="2800" dirty="0" smtClean="0"/>
              <a:t> </a:t>
            </a:r>
            <a:r>
              <a:rPr lang="de-AT" sz="2800" dirty="0" err="1" smtClean="0"/>
              <a:t>the</a:t>
            </a:r>
            <a:r>
              <a:rPr lang="de-AT" sz="2800" dirty="0" smtClean="0"/>
              <a:t> </a:t>
            </a:r>
            <a:r>
              <a:rPr lang="de-AT" sz="2800" dirty="0" err="1" smtClean="0"/>
              <a:t>number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</a:t>
            </a:r>
            <a:r>
              <a:rPr lang="de-AT" sz="2800" dirty="0" err="1" smtClean="0"/>
              <a:t>available</a:t>
            </a:r>
            <a:r>
              <a:rPr lang="de-AT" sz="2800" dirty="0" smtClean="0"/>
              <a:t> </a:t>
            </a:r>
            <a:r>
              <a:rPr lang="de-AT" sz="2800" dirty="0" err="1" smtClean="0"/>
              <a:t>nucleation</a:t>
            </a:r>
            <a:r>
              <a:rPr lang="de-AT" sz="2800" dirty="0" smtClean="0"/>
              <a:t> </a:t>
            </a:r>
            <a:r>
              <a:rPr lang="de-AT" sz="2800" dirty="0" err="1" smtClean="0"/>
              <a:t>sites</a:t>
            </a:r>
            <a:endParaRPr lang="de-AT" sz="2800" dirty="0" smtClean="0"/>
          </a:p>
        </p:txBody>
      </p:sp>
      <p:sp>
        <p:nvSpPr>
          <p:cNvPr id="7" name="Rechteck 6"/>
          <p:cNvSpPr/>
          <p:nvPr/>
        </p:nvSpPr>
        <p:spPr>
          <a:xfrm>
            <a:off x="9048750" y="5038725"/>
            <a:ext cx="2562225" cy="485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89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Interfacial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energy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model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460441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/>
              <a:t>Bulk</a:t>
            </a:r>
            <a:r>
              <a:rPr lang="de-AT" sz="2800" dirty="0" smtClean="0"/>
              <a:t> &amp; </a:t>
            </a:r>
            <a:r>
              <a:rPr lang="de-AT" sz="2800" dirty="0" err="1" smtClean="0"/>
              <a:t>dislocations</a:t>
            </a:r>
            <a:r>
              <a:rPr lang="de-AT" sz="2800" dirty="0" smtClean="0"/>
              <a:t>  </a:t>
            </a:r>
            <a:r>
              <a:rPr lang="de-AT" sz="2800" dirty="0" smtClean="0">
                <a:sym typeface="Wingdings" panose="05000000000000000000" pitchFamily="2" charset="2"/>
              </a:rPr>
              <a:t> </a:t>
            </a:r>
            <a:r>
              <a:rPr lang="de-AT" sz="2800" dirty="0" err="1" smtClean="0">
                <a:sym typeface="Wingdings" panose="05000000000000000000" pitchFamily="2" charset="2"/>
              </a:rPr>
              <a:t>standard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interfacial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energy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evaluation</a:t>
            </a:r>
            <a:endParaRPr lang="de-AT" sz="2800" dirty="0" smtClean="0">
              <a:sym typeface="Wingdings" panose="05000000000000000000" pitchFamily="2" charset="2"/>
            </a:endParaRPr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>
                <a:sym typeface="Wingdings" panose="05000000000000000000" pitchFamily="2" charset="2"/>
              </a:rPr>
              <a:t>Grain</a:t>
            </a:r>
            <a:r>
              <a:rPr lang="de-AT" sz="2800" dirty="0" smtClean="0">
                <a:sym typeface="Wingdings" panose="05000000000000000000" pitchFamily="2" charset="2"/>
              </a:rPr>
              <a:t> &amp; </a:t>
            </a:r>
            <a:r>
              <a:rPr lang="de-AT" sz="2800" dirty="0" err="1" smtClean="0">
                <a:sym typeface="Wingdings" panose="05000000000000000000" pitchFamily="2" charset="2"/>
              </a:rPr>
              <a:t>subgrains</a:t>
            </a:r>
            <a:r>
              <a:rPr lang="de-AT" sz="2800" dirty="0" smtClean="0">
                <a:sym typeface="Wingdings" panose="05000000000000000000" pitchFamily="2" charset="2"/>
              </a:rPr>
              <a:t> (</a:t>
            </a:r>
            <a:r>
              <a:rPr lang="de-AT" sz="2800" dirty="0" err="1" smtClean="0">
                <a:sym typeface="Wingdings" panose="05000000000000000000" pitchFamily="2" charset="2"/>
              </a:rPr>
              <a:t>surface</a:t>
            </a:r>
            <a:r>
              <a:rPr lang="de-AT" sz="2800" dirty="0" smtClean="0">
                <a:sym typeface="Wingdings" panose="05000000000000000000" pitchFamily="2" charset="2"/>
              </a:rPr>
              <a:t>, </a:t>
            </a:r>
            <a:r>
              <a:rPr lang="de-AT" sz="2800" dirty="0" err="1" smtClean="0">
                <a:sym typeface="Wingdings" panose="05000000000000000000" pitchFamily="2" charset="2"/>
              </a:rPr>
              <a:t>edges</a:t>
            </a:r>
            <a:r>
              <a:rPr lang="de-AT" sz="2800" dirty="0" smtClean="0">
                <a:sym typeface="Wingdings" panose="05000000000000000000" pitchFamily="2" charset="2"/>
              </a:rPr>
              <a:t>, </a:t>
            </a:r>
            <a:r>
              <a:rPr lang="de-AT" sz="2800" dirty="0" err="1" smtClean="0">
                <a:sym typeface="Wingdings" panose="05000000000000000000" pitchFamily="2" charset="2"/>
              </a:rPr>
              <a:t>corners</a:t>
            </a:r>
            <a:r>
              <a:rPr lang="de-AT" sz="2800" dirty="0" smtClean="0">
                <a:sym typeface="Wingdings" panose="05000000000000000000" pitchFamily="2" charset="2"/>
              </a:rPr>
              <a:t>)  </a:t>
            </a:r>
            <a:r>
              <a:rPr lang="de-AT" sz="2800" dirty="0" err="1" smtClean="0">
                <a:sym typeface="Wingdings" panose="05000000000000000000" pitchFamily="2" charset="2"/>
              </a:rPr>
              <a:t>Clemm</a:t>
            </a:r>
            <a:r>
              <a:rPr lang="de-AT" sz="2800" dirty="0" smtClean="0">
                <a:sym typeface="Wingdings" panose="05000000000000000000" pitchFamily="2" charset="2"/>
              </a:rPr>
              <a:t>-Fisher </a:t>
            </a:r>
            <a:r>
              <a:rPr lang="de-AT" sz="2800" dirty="0" err="1" smtClean="0">
                <a:sym typeface="Wingdings" panose="05000000000000000000" pitchFamily="2" charset="2"/>
              </a:rPr>
              <a:t>model</a:t>
            </a:r>
            <a:endParaRPr lang="de-AT" sz="2800" dirty="0"/>
          </a:p>
          <a:p>
            <a:pPr marL="342900" lvl="1" indent="-342900">
              <a:lnSpc>
                <a:spcPct val="200000"/>
              </a:lnSpc>
              <a:spcBef>
                <a:spcPts val="1000"/>
              </a:spcBef>
            </a:pPr>
            <a:endParaRPr lang="de-AT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/>
              <p:cNvSpPr txBox="1"/>
              <p:nvPr/>
            </p:nvSpPr>
            <p:spPr>
              <a:xfrm>
                <a:off x="7388799" y="4350758"/>
                <a:ext cx="27639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AT" sz="2800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799" y="4350758"/>
                <a:ext cx="276392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/>
              <p:cNvSpPr txBox="1"/>
              <p:nvPr/>
            </p:nvSpPr>
            <p:spPr>
              <a:xfrm>
                <a:off x="6869817" y="5375583"/>
                <a:ext cx="3499910" cy="945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𝐶𝐹</m:t>
                          </m:r>
                        </m:sub>
                      </m:sSub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sub>
                              </m:sSub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𝐴𝐴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ctrlPr>
                                <a:rPr lang="de-AT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r>
                                <a:rPr lang="de-A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817" y="5375583"/>
                <a:ext cx="3499910" cy="945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7553325" y="3247366"/>
                <a:ext cx="2132895" cy="810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𝑐𝑜</m:t>
                      </m:r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A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𝐴𝐴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A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325" y="3247366"/>
                <a:ext cx="2132895" cy="8105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6" y="3133113"/>
            <a:ext cx="4441770" cy="23465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280190" y="5289208"/>
                <a:ext cx="398033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</m:oMath>
                </a14:m>
                <a:r>
                  <a:rPr lang="de-AT" sz="2000" dirty="0" smtClean="0"/>
                  <a:t> – </a:t>
                </a:r>
                <a:r>
                  <a:rPr lang="de-AT" sz="2000" dirty="0" err="1" smtClean="0"/>
                  <a:t>Grain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boundary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energy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de-AT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sz="2000" dirty="0"/>
                  <a:t>– </a:t>
                </a:r>
                <a:r>
                  <a:rPr lang="de-AT" sz="2000" dirty="0" err="1" smtClean="0"/>
                  <a:t>Precipitate</a:t>
                </a:r>
                <a:r>
                  <a:rPr lang="de-AT" sz="2000" dirty="0" smtClean="0"/>
                  <a:t>/</a:t>
                </a:r>
                <a:r>
                  <a:rPr lang="de-AT" sz="2000" dirty="0" err="1" smtClean="0"/>
                  <a:t>matrix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interfacial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energy</a:t>
                </a:r>
                <a:endParaRPr lang="de-AT" sz="2000" dirty="0" smtClean="0"/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90" y="5289208"/>
                <a:ext cx="3980335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1685" b="-330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9"/>
          <p:cNvSpPr txBox="1">
            <a:spLocks noChangeArrowheads="1"/>
          </p:cNvSpPr>
          <p:nvPr/>
        </p:nvSpPr>
        <p:spPr bwMode="auto">
          <a:xfrm>
            <a:off x="3460136" y="6397204"/>
            <a:ext cx="5044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dirty="0" err="1" smtClean="0"/>
              <a:t>Clemm</a:t>
            </a:r>
            <a:r>
              <a:rPr lang="de-AT" dirty="0" smtClean="0"/>
              <a:t> P.J., Fisher J.C.,  Acta Metall. 3 </a:t>
            </a:r>
            <a:r>
              <a:rPr lang="de-AT" dirty="0" smtClean="0"/>
              <a:t>(1955) </a:t>
            </a:r>
            <a:r>
              <a:rPr lang="de-AT" dirty="0" smtClean="0"/>
              <a:t>70-73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973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Interfacial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energy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model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460441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/>
              <a:t>Bulk</a:t>
            </a:r>
            <a:r>
              <a:rPr lang="de-AT" sz="2800" dirty="0" smtClean="0"/>
              <a:t> &amp; </a:t>
            </a:r>
            <a:r>
              <a:rPr lang="de-AT" sz="2800" dirty="0" err="1" smtClean="0"/>
              <a:t>dislocations</a:t>
            </a:r>
            <a:r>
              <a:rPr lang="de-AT" sz="2800" dirty="0" smtClean="0"/>
              <a:t>  </a:t>
            </a:r>
            <a:r>
              <a:rPr lang="de-AT" sz="2800" dirty="0" smtClean="0">
                <a:sym typeface="Wingdings" panose="05000000000000000000" pitchFamily="2" charset="2"/>
              </a:rPr>
              <a:t> </a:t>
            </a:r>
            <a:r>
              <a:rPr lang="de-AT" sz="2800" dirty="0" err="1" smtClean="0">
                <a:sym typeface="Wingdings" panose="05000000000000000000" pitchFamily="2" charset="2"/>
              </a:rPr>
              <a:t>standard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interfacial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energy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evaluation</a:t>
            </a:r>
            <a:endParaRPr lang="de-AT" sz="2800" dirty="0" smtClean="0">
              <a:sym typeface="Wingdings" panose="05000000000000000000" pitchFamily="2" charset="2"/>
            </a:endParaRPr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>
                <a:sym typeface="Wingdings" panose="05000000000000000000" pitchFamily="2" charset="2"/>
              </a:rPr>
              <a:t>Grain</a:t>
            </a:r>
            <a:r>
              <a:rPr lang="de-AT" sz="2800" dirty="0" smtClean="0">
                <a:sym typeface="Wingdings" panose="05000000000000000000" pitchFamily="2" charset="2"/>
              </a:rPr>
              <a:t> &amp; </a:t>
            </a:r>
            <a:r>
              <a:rPr lang="de-AT" sz="2800" dirty="0" err="1" smtClean="0">
                <a:sym typeface="Wingdings" panose="05000000000000000000" pitchFamily="2" charset="2"/>
              </a:rPr>
              <a:t>subgrains</a:t>
            </a:r>
            <a:r>
              <a:rPr lang="de-AT" sz="2800" dirty="0" smtClean="0">
                <a:sym typeface="Wingdings" panose="05000000000000000000" pitchFamily="2" charset="2"/>
              </a:rPr>
              <a:t> (</a:t>
            </a:r>
            <a:r>
              <a:rPr lang="de-AT" sz="2800" dirty="0" err="1" smtClean="0">
                <a:sym typeface="Wingdings" panose="05000000000000000000" pitchFamily="2" charset="2"/>
              </a:rPr>
              <a:t>surface</a:t>
            </a:r>
            <a:r>
              <a:rPr lang="de-AT" sz="2800" dirty="0" smtClean="0">
                <a:sym typeface="Wingdings" panose="05000000000000000000" pitchFamily="2" charset="2"/>
              </a:rPr>
              <a:t>, </a:t>
            </a:r>
            <a:r>
              <a:rPr lang="de-AT" sz="2800" dirty="0" err="1" smtClean="0">
                <a:sym typeface="Wingdings" panose="05000000000000000000" pitchFamily="2" charset="2"/>
              </a:rPr>
              <a:t>edges</a:t>
            </a:r>
            <a:r>
              <a:rPr lang="de-AT" sz="2800" dirty="0" smtClean="0">
                <a:sym typeface="Wingdings" panose="05000000000000000000" pitchFamily="2" charset="2"/>
              </a:rPr>
              <a:t>, </a:t>
            </a:r>
            <a:r>
              <a:rPr lang="de-AT" sz="2800" dirty="0" err="1" smtClean="0">
                <a:sym typeface="Wingdings" panose="05000000000000000000" pitchFamily="2" charset="2"/>
              </a:rPr>
              <a:t>corners</a:t>
            </a:r>
            <a:r>
              <a:rPr lang="de-AT" sz="2800" dirty="0" smtClean="0">
                <a:sym typeface="Wingdings" panose="05000000000000000000" pitchFamily="2" charset="2"/>
              </a:rPr>
              <a:t>)  </a:t>
            </a:r>
            <a:r>
              <a:rPr lang="de-AT" sz="2800" dirty="0" err="1" smtClean="0">
                <a:sym typeface="Wingdings" panose="05000000000000000000" pitchFamily="2" charset="2"/>
              </a:rPr>
              <a:t>Clemm</a:t>
            </a:r>
            <a:r>
              <a:rPr lang="de-AT" sz="2800" dirty="0" smtClean="0">
                <a:sym typeface="Wingdings" panose="05000000000000000000" pitchFamily="2" charset="2"/>
              </a:rPr>
              <a:t>-Fisher </a:t>
            </a:r>
            <a:r>
              <a:rPr lang="de-AT" sz="2800" dirty="0" err="1" smtClean="0">
                <a:sym typeface="Wingdings" panose="05000000000000000000" pitchFamily="2" charset="2"/>
              </a:rPr>
              <a:t>model</a:t>
            </a:r>
            <a:endParaRPr lang="de-AT" sz="2800" dirty="0"/>
          </a:p>
          <a:p>
            <a:pPr marL="342900" lvl="1" indent="-342900">
              <a:lnSpc>
                <a:spcPct val="200000"/>
              </a:lnSpc>
              <a:spcBef>
                <a:spcPts val="1000"/>
              </a:spcBef>
            </a:pPr>
            <a:endParaRPr lang="de-AT" sz="28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6" y="3133113"/>
            <a:ext cx="4441770" cy="23465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280190" y="5289208"/>
                <a:ext cx="398033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</m:oMath>
                </a14:m>
                <a:r>
                  <a:rPr lang="de-AT" sz="2000" dirty="0" smtClean="0"/>
                  <a:t> – </a:t>
                </a:r>
                <a:r>
                  <a:rPr lang="de-AT" sz="2000" dirty="0" err="1" smtClean="0"/>
                  <a:t>Grain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boundary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energy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de-AT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sz="2000" dirty="0"/>
                  <a:t>– </a:t>
                </a:r>
                <a:r>
                  <a:rPr lang="de-AT" sz="2000" dirty="0" err="1" smtClean="0"/>
                  <a:t>Precipitate</a:t>
                </a:r>
                <a:r>
                  <a:rPr lang="de-AT" sz="2000" dirty="0" smtClean="0"/>
                  <a:t>/</a:t>
                </a:r>
                <a:r>
                  <a:rPr lang="de-AT" sz="2000" dirty="0" err="1" smtClean="0"/>
                  <a:t>matrix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interfacial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energy</a:t>
                </a:r>
                <a:endParaRPr lang="de-AT" sz="2000" dirty="0" smtClean="0"/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90" y="5289208"/>
                <a:ext cx="3980335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1685" b="-330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5" y="1690688"/>
            <a:ext cx="6716062" cy="494416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80190" y="5424852"/>
            <a:ext cx="3158335" cy="39680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7000874" y="2876550"/>
            <a:ext cx="4029075" cy="22444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15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Interfacial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energy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model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460441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/>
              <a:t>Grain</a:t>
            </a:r>
            <a:r>
              <a:rPr lang="de-AT" sz="2800" dirty="0" smtClean="0"/>
              <a:t> &amp; </a:t>
            </a:r>
            <a:r>
              <a:rPr lang="de-AT" sz="2800" dirty="0" err="1" smtClean="0"/>
              <a:t>subgrains</a:t>
            </a:r>
            <a:r>
              <a:rPr lang="de-AT" sz="2800" dirty="0" smtClean="0"/>
              <a:t> </a:t>
            </a:r>
            <a:r>
              <a:rPr lang="de-AT" sz="2800" dirty="0" err="1" smtClean="0"/>
              <a:t>surfaces</a:t>
            </a:r>
            <a:endParaRPr lang="de-AT" sz="28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6" y="2498168"/>
            <a:ext cx="2220112" cy="31283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6411476" y="2563205"/>
                <a:ext cx="27639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A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A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A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476" y="2563205"/>
                <a:ext cx="276392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/>
              <p:cNvSpPr txBox="1"/>
              <p:nvPr/>
            </p:nvSpPr>
            <p:spPr>
              <a:xfrm>
                <a:off x="6411476" y="3490251"/>
                <a:ext cx="27639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476" y="3490251"/>
                <a:ext cx="2763920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/>
              <p:cNvSpPr txBox="1"/>
              <p:nvPr/>
            </p:nvSpPr>
            <p:spPr>
              <a:xfrm>
                <a:off x="5604672" y="4417297"/>
                <a:ext cx="4377528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2−3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A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A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672" y="4417297"/>
                <a:ext cx="4377528" cy="8094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9"/>
          <p:cNvSpPr txBox="1">
            <a:spLocks noChangeArrowheads="1"/>
          </p:cNvSpPr>
          <p:nvPr/>
        </p:nvSpPr>
        <p:spPr bwMode="auto">
          <a:xfrm>
            <a:off x="3460136" y="6397204"/>
            <a:ext cx="5044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dirty="0" err="1" smtClean="0"/>
              <a:t>Clemm</a:t>
            </a:r>
            <a:r>
              <a:rPr lang="de-AT" dirty="0" smtClean="0"/>
              <a:t> P.J., Fisher J.C.,  Acta Metall. 3 </a:t>
            </a:r>
            <a:r>
              <a:rPr lang="de-AT" dirty="0" smtClean="0"/>
              <a:t>(1955) </a:t>
            </a:r>
            <a:r>
              <a:rPr lang="de-AT" dirty="0" smtClean="0"/>
              <a:t>70-73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19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Interfacial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energy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model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460441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/>
              <a:t>Grain</a:t>
            </a:r>
            <a:r>
              <a:rPr lang="de-AT" sz="2800" dirty="0" smtClean="0"/>
              <a:t> &amp; </a:t>
            </a:r>
            <a:r>
              <a:rPr lang="de-AT" sz="2800" dirty="0" err="1" smtClean="0"/>
              <a:t>subgrains</a:t>
            </a:r>
            <a:r>
              <a:rPr lang="de-AT" sz="2800" dirty="0" smtClean="0"/>
              <a:t> </a:t>
            </a:r>
            <a:r>
              <a:rPr lang="de-AT" sz="2800" dirty="0" err="1" smtClean="0"/>
              <a:t>edges</a:t>
            </a:r>
            <a:endParaRPr lang="de-AT" sz="2800" dirty="0" smtClean="0">
              <a:sym typeface="Wingdings" panose="05000000000000000000" pitchFamily="2" charset="2"/>
            </a:endParaRPr>
          </a:p>
          <a:p>
            <a:pPr marL="342900" lvl="1" indent="-342900">
              <a:lnSpc>
                <a:spcPct val="200000"/>
              </a:lnSpc>
              <a:spcBef>
                <a:spcPts val="1000"/>
              </a:spcBef>
            </a:pPr>
            <a:endParaRPr lang="de-AT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5135126" y="2420783"/>
                <a:ext cx="6523474" cy="447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A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A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A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A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de-A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AT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de-A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ad>
                        <m:radPr>
                          <m:degHide m:val="on"/>
                          <m:ctrlPr>
                            <a:rPr lang="de-A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de-AT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3−4</m:t>
                              </m:r>
                              <m:sSup>
                                <m:sSupPr>
                                  <m:ctrlPr>
                                    <a:rPr lang="de-A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de-A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A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de-AT" sz="2400" dirty="0"/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126" y="2420783"/>
                <a:ext cx="6523474" cy="447238"/>
              </a:xfrm>
              <a:prstGeom prst="rect">
                <a:avLst/>
              </a:prstGeom>
              <a:blipFill rotWithShape="0">
                <a:blip r:embed="rId2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/>
              <p:cNvSpPr txBox="1"/>
              <p:nvPr/>
            </p:nvSpPr>
            <p:spPr>
              <a:xfrm>
                <a:off x="5962079" y="3243670"/>
                <a:ext cx="4545717" cy="627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AT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12</m:t>
                      </m:r>
                      <m:d>
                        <m:d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A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de-A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A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de-A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A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de-AT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A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de-AT" sz="2400" dirty="0"/>
              </a:p>
            </p:txBody>
          </p:sp>
        </mc:Choice>
        <mc:Fallback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079" y="3243670"/>
                <a:ext cx="4545717" cy="6276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/>
              <p:cNvSpPr txBox="1"/>
              <p:nvPr/>
            </p:nvSpPr>
            <p:spPr>
              <a:xfrm>
                <a:off x="2695575" y="4276871"/>
                <a:ext cx="9496425" cy="653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AT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de-A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de-A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de-A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A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A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A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A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ad>
                            <m:radPr>
                              <m:degHide m:val="on"/>
                              <m:ctrlPr>
                                <a:rPr lang="de-A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de-A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3−4</m:t>
                                  </m:r>
                                  <m:sSup>
                                    <m:sSupPr>
                                      <m:ctrlPr>
                                        <a:rPr lang="de-A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A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de-A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A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rad>
                          <m:r>
                            <a:rPr lang="de-A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A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de-AT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A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de-A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A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de-A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A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AT" sz="2400" dirty="0"/>
              </a:p>
            </p:txBody>
          </p:sp>
        </mc:Choice>
        <mc:Fallback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575" y="4276871"/>
                <a:ext cx="9496425" cy="6531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35166"/>
            <a:ext cx="3791479" cy="11812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744101" y="5289886"/>
                <a:ext cx="4770874" cy="848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de-AT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𝑎𝑟𝑐𝑠𝑖𝑛</m:t>
                      </m:r>
                      <m:f>
                        <m:f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de-A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de-A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A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de-A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A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de-A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A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de-AT" sz="2400" dirty="0"/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01" y="5289886"/>
                <a:ext cx="4770874" cy="848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/>
              <p:cNvSpPr txBox="1"/>
              <p:nvPr/>
            </p:nvSpPr>
            <p:spPr>
              <a:xfrm>
                <a:off x="6296025" y="5286746"/>
                <a:ext cx="4770874" cy="8520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de-AT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𝑎𝑟𝑐𝑐𝑜𝑠</m:t>
                      </m:r>
                      <m:f>
                        <m:f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A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A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A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de-A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A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de-A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A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de-A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A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de-AT" sz="2400" dirty="0"/>
              </a:p>
            </p:txBody>
          </p:sp>
        </mc:Choice>
        <mc:Fallback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25" y="5286746"/>
                <a:ext cx="4770874" cy="8520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9"/>
          <p:cNvSpPr txBox="1">
            <a:spLocks noChangeArrowheads="1"/>
          </p:cNvSpPr>
          <p:nvPr/>
        </p:nvSpPr>
        <p:spPr bwMode="auto">
          <a:xfrm>
            <a:off x="3460136" y="6397204"/>
            <a:ext cx="5044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dirty="0" err="1" smtClean="0"/>
              <a:t>Clemm</a:t>
            </a:r>
            <a:r>
              <a:rPr lang="de-AT" dirty="0" smtClean="0"/>
              <a:t> P.J., Fisher J.C.,  Acta Metall. 3 </a:t>
            </a:r>
            <a:r>
              <a:rPr lang="de-AT" dirty="0" smtClean="0"/>
              <a:t>(1955) </a:t>
            </a:r>
            <a:r>
              <a:rPr lang="de-AT" dirty="0" smtClean="0"/>
              <a:t>70-73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65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Interfacial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energy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model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460441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/>
              <a:t>Grain</a:t>
            </a:r>
            <a:r>
              <a:rPr lang="de-AT" sz="2800" dirty="0" smtClean="0"/>
              <a:t> &amp; </a:t>
            </a:r>
            <a:r>
              <a:rPr lang="de-AT" sz="2800" dirty="0" err="1" smtClean="0"/>
              <a:t>subgrains</a:t>
            </a:r>
            <a:r>
              <a:rPr lang="de-AT" sz="2800" dirty="0" smtClean="0"/>
              <a:t> </a:t>
            </a:r>
            <a:r>
              <a:rPr lang="de-AT" sz="2800" dirty="0" err="1" smtClean="0"/>
              <a:t>corners</a:t>
            </a:r>
            <a:endParaRPr lang="de-AT" sz="2800" dirty="0" smtClean="0">
              <a:sym typeface="Wingdings" panose="05000000000000000000" pitchFamily="2" charset="2"/>
            </a:endParaRPr>
          </a:p>
          <a:p>
            <a:pPr marL="342900" lvl="1" indent="-342900">
              <a:lnSpc>
                <a:spcPct val="200000"/>
              </a:lnSpc>
              <a:spcBef>
                <a:spcPts val="1000"/>
              </a:spcBef>
            </a:pPr>
            <a:endParaRPr lang="de-AT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3181351" y="2243824"/>
                <a:ext cx="9363074" cy="10066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{"/>
                          <m:endChr m:val="}"/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A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A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de-A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A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A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de-A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de-AT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AT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p>
                                          <m:r>
                                            <a:rPr lang="de-AT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de-A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A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de-AT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AT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de-AT" sz="2000" dirty="0"/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351" y="2243824"/>
                <a:ext cx="9363074" cy="10066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/>
              <p:cNvSpPr txBox="1"/>
              <p:nvPr/>
            </p:nvSpPr>
            <p:spPr>
              <a:xfrm>
                <a:off x="5714429" y="3443187"/>
                <a:ext cx="4545717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24</m:t>
                      </m:r>
                      <m:d>
                        <m:dPr>
                          <m:ctrl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A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de-A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A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de-AT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A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de-A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A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de-AT" sz="2000" dirty="0"/>
              </a:p>
            </p:txBody>
          </p:sp>
        </mc:Choice>
        <mc:Fallback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429" y="3443187"/>
                <a:ext cx="4545717" cy="5250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/>
              <p:cNvSpPr txBox="1"/>
              <p:nvPr/>
            </p:nvSpPr>
            <p:spPr>
              <a:xfrm>
                <a:off x="3587971" y="4345762"/>
                <a:ext cx="8361142" cy="10066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{"/>
                          <m:endChr m:val="}"/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de-A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A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A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de-AT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de-AT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A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𝐾𝑐</m:t>
                          </m:r>
                          <m:r>
                            <a:rPr lang="de-AT" sz="2000" i="1">
                              <a:latin typeface="Cambria Math" panose="02040503050406030204" pitchFamily="18" charset="0"/>
                            </a:rPr>
                            <m:t>𝑜𝑠</m:t>
                          </m:r>
                          <m:r>
                            <a:rPr lang="de-A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AT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de-AT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AT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p>
                                          <m:r>
                                            <a:rPr lang="de-AT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de-A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de-A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de-A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de-AT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A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de-AT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3−</m:t>
                              </m:r>
                              <m:sSup>
                                <m:sSupPr>
                                  <m:ctrlP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A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AT" sz="2000" dirty="0"/>
              </a:p>
            </p:txBody>
          </p:sp>
        </mc:Choice>
        <mc:Fallback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971" y="4345762"/>
                <a:ext cx="8361142" cy="10066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3900492" y="5634607"/>
                <a:ext cx="3627874" cy="7053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𝑎𝑟𝑐𝑠𝑖𝑛</m:t>
                      </m:r>
                      <m:f>
                        <m:f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de-A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de-AT" sz="2000" dirty="0"/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492" y="5634607"/>
                <a:ext cx="3627874" cy="7053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/>
              <p:cNvSpPr txBox="1"/>
              <p:nvPr/>
            </p:nvSpPr>
            <p:spPr>
              <a:xfrm>
                <a:off x="8063322" y="5591839"/>
                <a:ext cx="3405188" cy="7909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𝑎𝑟𝑐𝑐𝑜𝑠</m:t>
                      </m:r>
                      <m:f>
                        <m:f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A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AT" sz="20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</m:e>
                          </m:rad>
                          <m:r>
                            <a:rPr lang="de-AT" sz="2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A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ad>
                            <m:radPr>
                              <m:degHide m:val="on"/>
                              <m:ctrlPr>
                                <a:rPr lang="de-AT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A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3−</m:t>
                              </m:r>
                              <m:sSup>
                                <m:sSupPr>
                                  <m:ctrlP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ad>
                            <m:radPr>
                              <m:degHide m:val="on"/>
                              <m:ctrlPr>
                                <a:rPr lang="de-A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de-A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A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de-AT" sz="2000" dirty="0"/>
              </a:p>
            </p:txBody>
          </p:sp>
        </mc:Choice>
        <mc:Fallback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322" y="5591839"/>
                <a:ext cx="3405188" cy="7909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94739"/>
            <a:ext cx="2438740" cy="21148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feld 13"/>
              <p:cNvSpPr txBox="1"/>
              <p:nvPr/>
            </p:nvSpPr>
            <p:spPr>
              <a:xfrm>
                <a:off x="157908" y="5674137"/>
                <a:ext cx="3627874" cy="626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de-A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de-AT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de-A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AT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A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de-A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de-A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A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de-A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A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rad>
                    <m:r>
                      <a:rPr lang="de-AT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A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AT" sz="2000" dirty="0"/>
                  <a:t>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de-A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de-AT" sz="2000" dirty="0"/>
              </a:p>
            </p:txBody>
          </p:sp>
        </mc:Choice>
        <mc:Fallback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08" y="5674137"/>
                <a:ext cx="3627874" cy="62632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9"/>
          <p:cNvSpPr txBox="1">
            <a:spLocks noChangeArrowheads="1"/>
          </p:cNvSpPr>
          <p:nvPr/>
        </p:nvSpPr>
        <p:spPr bwMode="auto">
          <a:xfrm>
            <a:off x="3460136" y="6397204"/>
            <a:ext cx="5044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dirty="0" err="1" smtClean="0"/>
              <a:t>Clemm</a:t>
            </a:r>
            <a:r>
              <a:rPr lang="de-AT" dirty="0" smtClean="0"/>
              <a:t> P.J., Fisher J.C.,  Acta Metall. 3 </a:t>
            </a:r>
            <a:r>
              <a:rPr lang="de-AT" dirty="0" smtClean="0"/>
              <a:t>(1955) </a:t>
            </a:r>
            <a:r>
              <a:rPr lang="de-AT" dirty="0" smtClean="0"/>
              <a:t>70-73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931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Interfacial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energy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model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541832" y="2706340"/>
            <a:ext cx="3664057" cy="156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ctr">
              <a:lnSpc>
                <a:spcPct val="150000"/>
              </a:lnSpc>
              <a:spcBef>
                <a:spcPts val="1000"/>
              </a:spcBef>
              <a:buNone/>
            </a:pPr>
            <a:r>
              <a:rPr lang="de-AT" sz="2800" b="1" dirty="0" err="1" smtClean="0"/>
              <a:t>Clemm</a:t>
            </a:r>
            <a:r>
              <a:rPr lang="de-AT" sz="2800" b="1" dirty="0" smtClean="0"/>
              <a:t>-Fisher </a:t>
            </a:r>
            <a:r>
              <a:rPr lang="de-AT" sz="2800" b="1" dirty="0" err="1" smtClean="0"/>
              <a:t>model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needs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to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be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activated</a:t>
            </a:r>
            <a:r>
              <a:rPr lang="de-AT" sz="2800" b="1" dirty="0" smtClean="0"/>
              <a:t>!</a:t>
            </a:r>
            <a:endParaRPr lang="de-AT" sz="2800" b="1" dirty="0"/>
          </a:p>
          <a:p>
            <a:pPr marL="342900" lvl="1" indent="-342900" algn="ctr">
              <a:lnSpc>
                <a:spcPct val="200000"/>
              </a:lnSpc>
              <a:spcBef>
                <a:spcPts val="1000"/>
              </a:spcBef>
            </a:pPr>
            <a:endParaRPr lang="de-AT" sz="2800" b="1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16" y="3263556"/>
            <a:ext cx="4441770" cy="2346595"/>
          </a:xfrm>
          <a:prstGeom prst="rect">
            <a:avLst/>
          </a:prstGeom>
        </p:spPr>
      </p:pic>
      <p:sp>
        <p:nvSpPr>
          <p:cNvPr id="11" name="Textfeld 9"/>
          <p:cNvSpPr txBox="1">
            <a:spLocks noChangeArrowheads="1"/>
          </p:cNvSpPr>
          <p:nvPr/>
        </p:nvSpPr>
        <p:spPr bwMode="auto">
          <a:xfrm>
            <a:off x="3460136" y="6397204"/>
            <a:ext cx="5044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dirty="0" err="1" smtClean="0"/>
              <a:t>Clemm</a:t>
            </a:r>
            <a:r>
              <a:rPr lang="de-AT" dirty="0" smtClean="0"/>
              <a:t> P.J., Fisher J.C.,  Acta Metall. 3 </a:t>
            </a:r>
            <a:r>
              <a:rPr lang="de-AT" dirty="0" smtClean="0"/>
              <a:t>(1955) </a:t>
            </a:r>
            <a:r>
              <a:rPr lang="de-AT" dirty="0" smtClean="0"/>
              <a:t>70-73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42" y="1594663"/>
            <a:ext cx="6937004" cy="4802541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8896350" y="3995932"/>
            <a:ext cx="1815744" cy="27126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86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Interfacial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energy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model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460441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/>
              <a:t>Bulk</a:t>
            </a:r>
            <a:r>
              <a:rPr lang="de-AT" sz="2800" dirty="0" smtClean="0"/>
              <a:t> &amp; </a:t>
            </a:r>
            <a:r>
              <a:rPr lang="de-AT" sz="2800" dirty="0" err="1" smtClean="0"/>
              <a:t>dislocations</a:t>
            </a:r>
            <a:r>
              <a:rPr lang="de-AT" sz="2800" dirty="0" smtClean="0"/>
              <a:t>  </a:t>
            </a:r>
            <a:r>
              <a:rPr lang="de-AT" sz="2800" dirty="0" smtClean="0">
                <a:sym typeface="Wingdings" panose="05000000000000000000" pitchFamily="2" charset="2"/>
              </a:rPr>
              <a:t> </a:t>
            </a:r>
            <a:r>
              <a:rPr lang="de-AT" sz="2800" dirty="0" err="1" smtClean="0">
                <a:sym typeface="Wingdings" panose="05000000000000000000" pitchFamily="2" charset="2"/>
              </a:rPr>
              <a:t>standard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interfacial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energy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evaluation</a:t>
            </a:r>
            <a:endParaRPr lang="de-AT" sz="2800" dirty="0" smtClean="0">
              <a:sym typeface="Wingdings" panose="05000000000000000000" pitchFamily="2" charset="2"/>
            </a:endParaRPr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>
                <a:sym typeface="Wingdings" panose="05000000000000000000" pitchFamily="2" charset="2"/>
              </a:rPr>
              <a:t>Grain</a:t>
            </a:r>
            <a:r>
              <a:rPr lang="de-AT" sz="2800" dirty="0" smtClean="0">
                <a:sym typeface="Wingdings" panose="05000000000000000000" pitchFamily="2" charset="2"/>
              </a:rPr>
              <a:t> &amp; </a:t>
            </a:r>
            <a:r>
              <a:rPr lang="de-AT" sz="2800" dirty="0" err="1" smtClean="0">
                <a:sym typeface="Wingdings" panose="05000000000000000000" pitchFamily="2" charset="2"/>
              </a:rPr>
              <a:t>subgrains</a:t>
            </a:r>
            <a:r>
              <a:rPr lang="de-AT" sz="2800" dirty="0" smtClean="0">
                <a:sym typeface="Wingdings" panose="05000000000000000000" pitchFamily="2" charset="2"/>
              </a:rPr>
              <a:t> (</a:t>
            </a:r>
            <a:r>
              <a:rPr lang="de-AT" sz="2800" dirty="0" err="1" smtClean="0">
                <a:sym typeface="Wingdings" panose="05000000000000000000" pitchFamily="2" charset="2"/>
              </a:rPr>
              <a:t>surface</a:t>
            </a:r>
            <a:r>
              <a:rPr lang="de-AT" sz="2800" dirty="0" smtClean="0">
                <a:sym typeface="Wingdings" panose="05000000000000000000" pitchFamily="2" charset="2"/>
              </a:rPr>
              <a:t>, </a:t>
            </a:r>
            <a:r>
              <a:rPr lang="de-AT" sz="2800" dirty="0" err="1" smtClean="0">
                <a:sym typeface="Wingdings" panose="05000000000000000000" pitchFamily="2" charset="2"/>
              </a:rPr>
              <a:t>edges</a:t>
            </a:r>
            <a:r>
              <a:rPr lang="de-AT" sz="2800" dirty="0" smtClean="0">
                <a:sym typeface="Wingdings" panose="05000000000000000000" pitchFamily="2" charset="2"/>
              </a:rPr>
              <a:t>, </a:t>
            </a:r>
            <a:r>
              <a:rPr lang="de-AT" sz="2800" dirty="0" err="1" smtClean="0">
                <a:sym typeface="Wingdings" panose="05000000000000000000" pitchFamily="2" charset="2"/>
              </a:rPr>
              <a:t>corners</a:t>
            </a:r>
            <a:r>
              <a:rPr lang="de-AT" sz="2800" dirty="0" smtClean="0">
                <a:sym typeface="Wingdings" panose="05000000000000000000" pitchFamily="2" charset="2"/>
              </a:rPr>
              <a:t>)  </a:t>
            </a:r>
            <a:r>
              <a:rPr lang="de-AT" sz="2800" dirty="0" err="1" smtClean="0">
                <a:sym typeface="Wingdings" panose="05000000000000000000" pitchFamily="2" charset="2"/>
              </a:rPr>
              <a:t>Clemm</a:t>
            </a:r>
            <a:r>
              <a:rPr lang="de-AT" sz="2800" dirty="0" smtClean="0">
                <a:sym typeface="Wingdings" panose="05000000000000000000" pitchFamily="2" charset="2"/>
              </a:rPr>
              <a:t>-Fisher </a:t>
            </a:r>
            <a:r>
              <a:rPr lang="de-AT" sz="2800" dirty="0" err="1" smtClean="0">
                <a:sym typeface="Wingdings" panose="05000000000000000000" pitchFamily="2" charset="2"/>
              </a:rPr>
              <a:t>model</a:t>
            </a:r>
            <a:endParaRPr lang="de-AT" sz="2800" dirty="0"/>
          </a:p>
          <a:p>
            <a:pPr marL="342900" lvl="1" indent="-342900">
              <a:lnSpc>
                <a:spcPct val="200000"/>
              </a:lnSpc>
              <a:spcBef>
                <a:spcPts val="1000"/>
              </a:spcBef>
            </a:pPr>
            <a:endParaRPr lang="de-AT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/>
              <p:cNvSpPr txBox="1"/>
              <p:nvPr/>
            </p:nvSpPr>
            <p:spPr>
              <a:xfrm>
                <a:off x="7388799" y="4350758"/>
                <a:ext cx="27639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AT" sz="2800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799" y="4350758"/>
                <a:ext cx="276392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/>
              <p:cNvSpPr txBox="1"/>
              <p:nvPr/>
            </p:nvSpPr>
            <p:spPr>
              <a:xfrm>
                <a:off x="6869817" y="5375583"/>
                <a:ext cx="3499910" cy="945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𝐶𝐹</m:t>
                          </m:r>
                        </m:sub>
                      </m:sSub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sub>
                              </m:sSub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𝐴𝐴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ctrlPr>
                                <a:rPr lang="de-AT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r>
                                <a:rPr lang="de-A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817" y="5375583"/>
                <a:ext cx="3499910" cy="945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7553325" y="3247366"/>
                <a:ext cx="2132895" cy="810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𝑐𝑜</m:t>
                      </m:r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A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𝐴𝐴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A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325" y="3247366"/>
                <a:ext cx="2132895" cy="8105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6" y="3133113"/>
            <a:ext cx="4441770" cy="23465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280190" y="5289208"/>
                <a:ext cx="398033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</m:oMath>
                </a14:m>
                <a:r>
                  <a:rPr lang="de-AT" sz="2000" dirty="0" smtClean="0"/>
                  <a:t> – </a:t>
                </a:r>
                <a:r>
                  <a:rPr lang="de-AT" sz="2000" dirty="0" err="1" smtClean="0"/>
                  <a:t>Grain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boundary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energy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de-AT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sz="2000" dirty="0"/>
                  <a:t>– </a:t>
                </a:r>
                <a:r>
                  <a:rPr lang="de-AT" sz="2000" dirty="0" err="1" smtClean="0"/>
                  <a:t>Precipitate</a:t>
                </a:r>
                <a:r>
                  <a:rPr lang="de-AT" sz="2000" dirty="0" smtClean="0"/>
                  <a:t>/</a:t>
                </a:r>
                <a:r>
                  <a:rPr lang="de-AT" sz="2000" dirty="0" err="1" smtClean="0"/>
                  <a:t>matrix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interfacial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energy</a:t>
                </a:r>
                <a:endParaRPr lang="de-AT" sz="2000" dirty="0" smtClean="0"/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90" y="5289208"/>
                <a:ext cx="3980335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1685" b="-330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9"/>
          <p:cNvSpPr txBox="1">
            <a:spLocks noChangeArrowheads="1"/>
          </p:cNvSpPr>
          <p:nvPr/>
        </p:nvSpPr>
        <p:spPr bwMode="auto">
          <a:xfrm>
            <a:off x="3460136" y="6397204"/>
            <a:ext cx="5044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dirty="0" err="1" smtClean="0"/>
              <a:t>Clemm</a:t>
            </a:r>
            <a:r>
              <a:rPr lang="de-AT" dirty="0" smtClean="0"/>
              <a:t> P.J., Fisher J.C.,  Acta Metall. 3 </a:t>
            </a:r>
            <a:r>
              <a:rPr lang="de-AT" dirty="0" smtClean="0"/>
              <a:t>(1955) </a:t>
            </a:r>
            <a:r>
              <a:rPr lang="de-AT" dirty="0" smtClean="0"/>
              <a:t>70-73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5" y="1905139"/>
            <a:ext cx="6937004" cy="4802541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371975" y="4350758"/>
            <a:ext cx="1815744" cy="22444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10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Precipitate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growth</a:t>
            </a:r>
            <a:r>
              <a:rPr lang="de-AT" sz="4400" dirty="0" smtClean="0">
                <a:latin typeface="+mj-lt"/>
              </a:rPr>
              <a:t> &amp; </a:t>
            </a:r>
            <a:r>
              <a:rPr lang="de-AT" sz="4400" dirty="0" err="1" smtClean="0">
                <a:latin typeface="+mj-lt"/>
              </a:rPr>
              <a:t>coarsening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593791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/>
              <a:t>Difference</a:t>
            </a:r>
            <a:r>
              <a:rPr lang="de-AT" sz="2800" dirty="0" smtClean="0"/>
              <a:t> in </a:t>
            </a:r>
            <a:r>
              <a:rPr lang="de-AT" sz="2800" dirty="0" err="1" smtClean="0"/>
              <a:t>diffusion</a:t>
            </a:r>
            <a:r>
              <a:rPr lang="de-AT" sz="2800" dirty="0" smtClean="0"/>
              <a:t> </a:t>
            </a:r>
            <a:r>
              <a:rPr lang="de-AT" sz="2800" dirty="0" err="1" smtClean="0"/>
              <a:t>fields</a:t>
            </a:r>
            <a:endParaRPr lang="de-AT" sz="2800" dirty="0"/>
          </a:p>
          <a:p>
            <a:pPr marL="342900" lvl="1" indent="-342900">
              <a:lnSpc>
                <a:spcPct val="200000"/>
              </a:lnSpc>
              <a:spcBef>
                <a:spcPts val="1000"/>
              </a:spcBef>
            </a:pPr>
            <a:endParaRPr lang="de-AT" sz="28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4" y="2563059"/>
            <a:ext cx="7106409" cy="40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Precipitate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growth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>
                <a:latin typeface="+mj-lt"/>
              </a:rPr>
              <a:t>&amp; </a:t>
            </a:r>
            <a:r>
              <a:rPr lang="de-AT" sz="4400" dirty="0" err="1">
                <a:latin typeface="+mj-lt"/>
              </a:rPr>
              <a:t>coarsening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593791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de-AT" sz="2800" dirty="0" err="1" smtClean="0"/>
              <a:t>Difference</a:t>
            </a:r>
            <a:r>
              <a:rPr lang="de-AT" sz="2800" dirty="0" smtClean="0"/>
              <a:t> in </a:t>
            </a:r>
            <a:r>
              <a:rPr lang="de-AT" sz="2800" dirty="0" err="1" smtClean="0"/>
              <a:t>diffusion</a:t>
            </a:r>
            <a:r>
              <a:rPr lang="de-AT" sz="2800" dirty="0" smtClean="0"/>
              <a:t> </a:t>
            </a:r>
            <a:r>
              <a:rPr lang="de-AT" sz="2800" dirty="0" err="1" smtClean="0"/>
              <a:t>fields</a:t>
            </a:r>
            <a:r>
              <a:rPr lang="de-AT" sz="2800" dirty="0" smtClean="0"/>
              <a:t> </a:t>
            </a:r>
            <a:r>
              <a:rPr lang="de-AT" sz="2800" dirty="0" smtClean="0">
                <a:sym typeface="Wingdings" panose="05000000000000000000" pitchFamily="2" charset="2"/>
              </a:rPr>
              <a:t> </a:t>
            </a:r>
            <a:r>
              <a:rPr lang="de-AT" sz="2800" dirty="0" err="1" smtClean="0">
                <a:sym typeface="Wingdings" panose="05000000000000000000" pitchFamily="2" charset="2"/>
              </a:rPr>
              <a:t>modification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of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radius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evolution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equations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derived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from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thermodynamic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extremum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principle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endParaRPr lang="de-AT" sz="2800" dirty="0"/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endParaRPr lang="de-AT" sz="2800" dirty="0" smtClean="0"/>
          </a:p>
        </p:txBody>
      </p:sp>
      <p:sp>
        <p:nvSpPr>
          <p:cNvPr id="5" name="Textfeld 9"/>
          <p:cNvSpPr txBox="1">
            <a:spLocks noChangeArrowheads="1"/>
          </p:cNvSpPr>
          <p:nvPr/>
        </p:nvSpPr>
        <p:spPr bwMode="auto">
          <a:xfrm>
            <a:off x="2795930" y="6387679"/>
            <a:ext cx="6600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dirty="0" smtClean="0"/>
              <a:t>Kozeschnik et al., </a:t>
            </a:r>
            <a:r>
              <a:rPr lang="de-AT" dirty="0" err="1" smtClean="0"/>
              <a:t>Modelling</a:t>
            </a:r>
            <a:r>
              <a:rPr lang="de-AT" dirty="0" smtClean="0"/>
              <a:t> </a:t>
            </a:r>
            <a:r>
              <a:rPr lang="de-AT" dirty="0" err="1" smtClean="0"/>
              <a:t>Simul</a:t>
            </a:r>
            <a:r>
              <a:rPr lang="de-AT" dirty="0" smtClean="0"/>
              <a:t>. Mater. </a:t>
            </a:r>
            <a:r>
              <a:rPr lang="de-AT" dirty="0" err="1" smtClean="0"/>
              <a:t>Sci</a:t>
            </a:r>
            <a:r>
              <a:rPr lang="de-AT" dirty="0" smtClean="0"/>
              <a:t>. Eng. 18 (2010) 015011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4" y="2689739"/>
            <a:ext cx="4810694" cy="36979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87" y="2689739"/>
            <a:ext cx="5008113" cy="371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 all </a:t>
            </a:r>
            <a:r>
              <a:rPr lang="de-AT" dirty="0" err="1" smtClean="0"/>
              <a:t>about</a:t>
            </a:r>
            <a:r>
              <a:rPr lang="de-AT" dirty="0" smtClean="0"/>
              <a:t>?</a:t>
            </a: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825625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/>
            <a:endParaRPr lang="de-AT" dirty="0"/>
          </a:p>
          <a:p>
            <a:pPr eaLnBrk="1" hangingPunct="1"/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41" y="1690688"/>
            <a:ext cx="6935168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Precipitate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growth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>
                <a:latin typeface="+mj-lt"/>
              </a:rPr>
              <a:t>&amp; </a:t>
            </a:r>
            <a:r>
              <a:rPr lang="de-AT" sz="4400" dirty="0" err="1">
                <a:latin typeface="+mj-lt"/>
              </a:rPr>
              <a:t>coarsening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593791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de-AT" sz="2800" dirty="0" err="1" smtClean="0"/>
              <a:t>Difference</a:t>
            </a:r>
            <a:r>
              <a:rPr lang="de-AT" sz="2800" dirty="0" smtClean="0"/>
              <a:t> in </a:t>
            </a:r>
            <a:r>
              <a:rPr lang="de-AT" sz="2800" dirty="0" err="1" smtClean="0"/>
              <a:t>diffusion</a:t>
            </a:r>
            <a:r>
              <a:rPr lang="de-AT" sz="2800" dirty="0" smtClean="0"/>
              <a:t> </a:t>
            </a:r>
            <a:r>
              <a:rPr lang="de-AT" sz="2800" dirty="0" err="1" smtClean="0"/>
              <a:t>fields</a:t>
            </a:r>
            <a:r>
              <a:rPr lang="de-AT" sz="2800" dirty="0" smtClean="0"/>
              <a:t> </a:t>
            </a:r>
            <a:r>
              <a:rPr lang="de-AT" sz="2800" dirty="0" smtClean="0">
                <a:sym typeface="Wingdings" panose="05000000000000000000" pitchFamily="2" charset="2"/>
              </a:rPr>
              <a:t> </a:t>
            </a:r>
            <a:r>
              <a:rPr lang="de-AT" sz="2800" dirty="0" err="1" smtClean="0">
                <a:sym typeface="Wingdings" panose="05000000000000000000" pitchFamily="2" charset="2"/>
              </a:rPr>
              <a:t>modification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of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radius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evolution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equations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derived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from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thermodynamic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extremum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principle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endParaRPr lang="de-AT" sz="2800" dirty="0"/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endParaRPr lang="de-AT" sz="2800" dirty="0" smtClean="0"/>
          </a:p>
        </p:txBody>
      </p:sp>
      <p:sp>
        <p:nvSpPr>
          <p:cNvPr id="5" name="Textfeld 9"/>
          <p:cNvSpPr txBox="1">
            <a:spLocks noChangeArrowheads="1"/>
          </p:cNvSpPr>
          <p:nvPr/>
        </p:nvSpPr>
        <p:spPr bwMode="auto">
          <a:xfrm>
            <a:off x="2936261" y="6387679"/>
            <a:ext cx="6600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dirty="0" smtClean="0"/>
              <a:t>Kozeschnik et al., </a:t>
            </a:r>
            <a:r>
              <a:rPr lang="de-AT" dirty="0" err="1" smtClean="0"/>
              <a:t>Modelling</a:t>
            </a:r>
            <a:r>
              <a:rPr lang="de-AT" dirty="0" smtClean="0"/>
              <a:t> </a:t>
            </a:r>
            <a:r>
              <a:rPr lang="de-AT" dirty="0" err="1" smtClean="0"/>
              <a:t>Simul</a:t>
            </a:r>
            <a:r>
              <a:rPr lang="de-AT" dirty="0" smtClean="0"/>
              <a:t>. Mater. </a:t>
            </a:r>
            <a:r>
              <a:rPr lang="de-AT" dirty="0" err="1" smtClean="0"/>
              <a:t>Sci</a:t>
            </a:r>
            <a:r>
              <a:rPr lang="de-AT" dirty="0" smtClean="0"/>
              <a:t>. Eng. 18 (2010) 015011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309937" y="5556983"/>
            <a:ext cx="557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Precipitation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AlN</a:t>
            </a:r>
            <a:r>
              <a:rPr lang="de-AT" sz="2000" dirty="0" smtClean="0"/>
              <a:t> at </a:t>
            </a:r>
            <a:r>
              <a:rPr lang="de-AT" sz="2000" dirty="0" err="1" smtClean="0"/>
              <a:t>austenite</a:t>
            </a:r>
            <a:r>
              <a:rPr lang="de-AT" sz="2000" dirty="0" smtClean="0"/>
              <a:t> at </a:t>
            </a:r>
            <a:r>
              <a:rPr lang="de-AT" sz="2000" dirty="0" err="1" smtClean="0"/>
              <a:t>grain</a:t>
            </a:r>
            <a:r>
              <a:rPr lang="de-AT" sz="2000" dirty="0" smtClean="0"/>
              <a:t> </a:t>
            </a:r>
            <a:r>
              <a:rPr lang="de-AT" sz="2000" dirty="0" err="1" smtClean="0"/>
              <a:t>boundaries</a:t>
            </a: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95" y="2818872"/>
            <a:ext cx="8128110" cy="26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Precipitate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growth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>
                <a:latin typeface="+mj-lt"/>
              </a:rPr>
              <a:t>&amp; </a:t>
            </a:r>
            <a:r>
              <a:rPr lang="de-AT" sz="4400" dirty="0" err="1">
                <a:latin typeface="+mj-lt"/>
              </a:rPr>
              <a:t>coarsening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593791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de-AT" sz="2800" dirty="0" err="1" smtClean="0"/>
              <a:t>Difference</a:t>
            </a:r>
            <a:r>
              <a:rPr lang="de-AT" sz="2800" dirty="0" smtClean="0"/>
              <a:t> in </a:t>
            </a:r>
            <a:r>
              <a:rPr lang="de-AT" sz="2800" dirty="0" err="1" smtClean="0"/>
              <a:t>diffusion</a:t>
            </a:r>
            <a:r>
              <a:rPr lang="de-AT" sz="2800" dirty="0" smtClean="0"/>
              <a:t> </a:t>
            </a:r>
            <a:r>
              <a:rPr lang="de-AT" sz="2800" dirty="0" err="1" smtClean="0"/>
              <a:t>fields</a:t>
            </a:r>
            <a:r>
              <a:rPr lang="de-AT" sz="2800" dirty="0" smtClean="0"/>
              <a:t> </a:t>
            </a:r>
            <a:r>
              <a:rPr lang="de-AT" sz="2800" dirty="0" smtClean="0">
                <a:sym typeface="Wingdings" panose="05000000000000000000" pitchFamily="2" charset="2"/>
              </a:rPr>
              <a:t> </a:t>
            </a:r>
            <a:r>
              <a:rPr lang="de-AT" sz="2800" dirty="0" err="1" smtClean="0">
                <a:sym typeface="Wingdings" panose="05000000000000000000" pitchFamily="2" charset="2"/>
              </a:rPr>
              <a:t>modification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of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radius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evolution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equations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derived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from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thermodynamic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extremum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principle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endParaRPr lang="de-AT" sz="2800" dirty="0"/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endParaRPr lang="de-AT" sz="2800" dirty="0" smtClean="0"/>
          </a:p>
        </p:txBody>
      </p:sp>
      <p:sp>
        <p:nvSpPr>
          <p:cNvPr id="5" name="Textfeld 9"/>
          <p:cNvSpPr txBox="1">
            <a:spLocks noChangeArrowheads="1"/>
          </p:cNvSpPr>
          <p:nvPr/>
        </p:nvSpPr>
        <p:spPr bwMode="auto">
          <a:xfrm>
            <a:off x="2936261" y="6387679"/>
            <a:ext cx="6600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dirty="0" smtClean="0"/>
              <a:t>Kozeschnik et al., </a:t>
            </a:r>
            <a:r>
              <a:rPr lang="de-AT" dirty="0" err="1" smtClean="0"/>
              <a:t>Modelling</a:t>
            </a:r>
            <a:r>
              <a:rPr lang="de-AT" dirty="0" smtClean="0"/>
              <a:t> </a:t>
            </a:r>
            <a:r>
              <a:rPr lang="de-AT" dirty="0" err="1" smtClean="0"/>
              <a:t>Simul</a:t>
            </a:r>
            <a:r>
              <a:rPr lang="de-AT" dirty="0" smtClean="0"/>
              <a:t>. Mater. </a:t>
            </a:r>
            <a:r>
              <a:rPr lang="de-AT" dirty="0" err="1" smtClean="0"/>
              <a:t>Sci</a:t>
            </a:r>
            <a:r>
              <a:rPr lang="de-AT" dirty="0" smtClean="0"/>
              <a:t>. Eng. 18 (2010) 015011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309937" y="5556983"/>
            <a:ext cx="557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/>
              <a:t>Precipitation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AlN</a:t>
            </a:r>
            <a:r>
              <a:rPr lang="de-AT" sz="2000" dirty="0" smtClean="0"/>
              <a:t> at </a:t>
            </a:r>
            <a:r>
              <a:rPr lang="de-AT" sz="2000" dirty="0" err="1" smtClean="0"/>
              <a:t>austenite</a:t>
            </a:r>
            <a:r>
              <a:rPr lang="de-AT" sz="2000" dirty="0" smtClean="0"/>
              <a:t> at </a:t>
            </a:r>
            <a:r>
              <a:rPr lang="de-AT" sz="2000" dirty="0" err="1" smtClean="0"/>
              <a:t>grain</a:t>
            </a:r>
            <a:r>
              <a:rPr lang="de-AT" sz="2000" dirty="0" smtClean="0"/>
              <a:t> </a:t>
            </a:r>
            <a:r>
              <a:rPr lang="de-AT" sz="2000" dirty="0" err="1" smtClean="0"/>
              <a:t>boundaries</a:t>
            </a:r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95" y="2818872"/>
            <a:ext cx="8128110" cy="2610905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92820" y="1687249"/>
            <a:ext cx="9334672" cy="4524315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AT" sz="2400" dirty="0" smtClean="0">
                <a:ea typeface="Cambria Math" panose="02040503050406030204" pitchFamily="18" charset="0"/>
              </a:rPr>
              <a:t>NOTE:</a:t>
            </a:r>
            <a:endParaRPr lang="de-AT" sz="2400" dirty="0" smtClean="0">
              <a:ea typeface="Cambria Math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CA" sz="2400" dirty="0" smtClean="0"/>
              <a:t>The grain boundary diffusion field model is automatically used when “grain boundary” is selected as the nucleation site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CA" sz="2400" dirty="0" smtClean="0"/>
              <a:t>This model is relevant for the system with large grain size and small precipitate phase fractions.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CA" sz="2400" dirty="0" smtClean="0"/>
              <a:t>In other cases, use the random diffusion field model </a:t>
            </a:r>
            <a:r>
              <a:rPr lang="en-CA" sz="2400" dirty="0" smtClean="0">
                <a:sym typeface="Wingdings" panose="05000000000000000000" pitchFamily="2" charset="2"/>
              </a:rPr>
              <a:t></a:t>
            </a:r>
            <a:r>
              <a:rPr lang="en-CA" sz="2400" dirty="0" smtClean="0"/>
              <a:t>  select other nucleation sites (e.g. “dislocations”) and adjust the available number of the nucleation sites using the “nucleation site efficiency”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690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Nucleation</a:t>
            </a:r>
            <a:r>
              <a:rPr lang="de-AT" sz="4400" dirty="0" smtClean="0">
                <a:latin typeface="+mj-lt"/>
              </a:rPr>
              <a:t> on </a:t>
            </a:r>
            <a:r>
              <a:rPr lang="de-AT" sz="4400" dirty="0" err="1" smtClean="0">
                <a:latin typeface="+mj-lt"/>
              </a:rPr>
              <a:t>the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precipitate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surface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593791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endParaRPr lang="de-AT" sz="28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8" y="1690688"/>
            <a:ext cx="6937004" cy="480254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653912" y="3718669"/>
            <a:ext cx="1766188" cy="24075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95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>
                <a:latin typeface="+mj-lt"/>
              </a:rPr>
              <a:t>Nucleation</a:t>
            </a:r>
            <a:r>
              <a:rPr lang="de-AT" sz="4400" dirty="0">
                <a:latin typeface="+mj-lt"/>
              </a:rPr>
              <a:t> on </a:t>
            </a:r>
            <a:r>
              <a:rPr lang="de-AT" sz="4400" dirty="0" err="1">
                <a:latin typeface="+mj-lt"/>
              </a:rPr>
              <a:t>the</a:t>
            </a:r>
            <a:r>
              <a:rPr lang="de-AT" sz="4400" dirty="0">
                <a:latin typeface="+mj-lt"/>
              </a:rPr>
              <a:t> </a:t>
            </a:r>
            <a:r>
              <a:rPr lang="de-AT" sz="4400" dirty="0" err="1">
                <a:latin typeface="+mj-lt"/>
              </a:rPr>
              <a:t>precipitate</a:t>
            </a:r>
            <a:r>
              <a:rPr lang="de-AT" sz="4400" dirty="0">
                <a:latin typeface="+mj-lt"/>
              </a:rPr>
              <a:t> </a:t>
            </a:r>
            <a:r>
              <a:rPr lang="de-AT" sz="4400" dirty="0" err="1">
                <a:latin typeface="+mj-lt"/>
              </a:rPr>
              <a:t>surface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199" y="1593791"/>
            <a:ext cx="10829925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/>
              <a:t>Available</a:t>
            </a:r>
            <a:r>
              <a:rPr lang="de-AT" sz="2800" dirty="0" smtClean="0"/>
              <a:t> </a:t>
            </a:r>
            <a:r>
              <a:rPr lang="de-AT" sz="2800" dirty="0" err="1" smtClean="0"/>
              <a:t>nucleation</a:t>
            </a:r>
            <a:r>
              <a:rPr lang="de-AT" sz="2800" dirty="0" smtClean="0"/>
              <a:t> </a:t>
            </a:r>
            <a:r>
              <a:rPr lang="de-AT" sz="2800" dirty="0" err="1" smtClean="0"/>
              <a:t>sites</a:t>
            </a:r>
            <a:r>
              <a:rPr lang="de-AT" sz="2800" dirty="0" smtClean="0"/>
              <a:t> </a:t>
            </a:r>
            <a:r>
              <a:rPr lang="de-AT" sz="2800" dirty="0" smtClean="0">
                <a:sym typeface="Wingdings" panose="05000000000000000000" pitchFamily="2" charset="2"/>
              </a:rPr>
              <a:t> </a:t>
            </a:r>
            <a:r>
              <a:rPr lang="de-AT" sz="2800" dirty="0" err="1" smtClean="0">
                <a:sym typeface="Wingdings" panose="05000000000000000000" pitchFamily="2" charset="2"/>
              </a:rPr>
              <a:t>atoms</a:t>
            </a:r>
            <a:r>
              <a:rPr lang="de-AT" sz="2800" dirty="0" smtClean="0">
                <a:sym typeface="Wingdings" panose="05000000000000000000" pitchFamily="2" charset="2"/>
              </a:rPr>
              <a:t> on </a:t>
            </a:r>
            <a:r>
              <a:rPr lang="de-AT" sz="2800" dirty="0" err="1" smtClean="0">
                <a:sym typeface="Wingdings" panose="05000000000000000000" pitchFamily="2" charset="2"/>
              </a:rPr>
              <a:t>the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surface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</a:t>
            </a:r>
            <a:r>
              <a:rPr lang="de-AT" sz="2800" dirty="0" err="1" smtClean="0"/>
              <a:t>the</a:t>
            </a:r>
            <a:r>
              <a:rPr lang="de-AT" sz="2800" dirty="0" smtClean="0"/>
              <a:t> </a:t>
            </a:r>
            <a:r>
              <a:rPr lang="de-AT" sz="2800" dirty="0" err="1" smtClean="0"/>
              <a:t>parent</a:t>
            </a:r>
            <a:r>
              <a:rPr lang="de-AT" sz="2800" dirty="0" smtClean="0"/>
              <a:t> </a:t>
            </a:r>
            <a:r>
              <a:rPr lang="de-AT" sz="2800" dirty="0" err="1" smtClean="0"/>
              <a:t>phase</a:t>
            </a:r>
            <a:endParaRPr lang="de-AT" sz="2800" dirty="0"/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endParaRPr lang="de-AT" sz="2800" dirty="0" smtClean="0"/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endParaRPr lang="de-AT" sz="2800" dirty="0"/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smtClean="0"/>
              <a:t>Parent </a:t>
            </a:r>
            <a:r>
              <a:rPr lang="de-AT" sz="2800" dirty="0" err="1" smtClean="0"/>
              <a:t>phase</a:t>
            </a:r>
            <a:r>
              <a:rPr lang="de-AT" sz="2800" dirty="0" smtClean="0"/>
              <a:t> </a:t>
            </a:r>
            <a:r>
              <a:rPr lang="de-AT" sz="2800" dirty="0" err="1" smtClean="0"/>
              <a:t>is</a:t>
            </a:r>
            <a:r>
              <a:rPr lang="de-AT" sz="2800" dirty="0" smtClean="0"/>
              <a:t> not </a:t>
            </a:r>
            <a:r>
              <a:rPr lang="de-AT" sz="2800" dirty="0" err="1" smtClean="0"/>
              <a:t>modified</a:t>
            </a:r>
            <a:r>
              <a:rPr lang="de-AT" sz="2800" dirty="0" smtClean="0"/>
              <a:t> </a:t>
            </a:r>
            <a:r>
              <a:rPr lang="de-AT" sz="2800" dirty="0" err="1" smtClean="0"/>
              <a:t>by</a:t>
            </a:r>
            <a:r>
              <a:rPr lang="de-AT" sz="2800" dirty="0" smtClean="0"/>
              <a:t> </a:t>
            </a:r>
            <a:r>
              <a:rPr lang="de-AT" sz="2800" dirty="0" err="1" smtClean="0"/>
              <a:t>the</a:t>
            </a:r>
            <a:r>
              <a:rPr lang="de-AT" sz="2800" dirty="0" smtClean="0"/>
              <a:t> </a:t>
            </a:r>
            <a:r>
              <a:rPr lang="de-AT" sz="2800" dirty="0" err="1" smtClean="0"/>
              <a:t>nucleation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</a:t>
            </a:r>
            <a:r>
              <a:rPr lang="de-AT" sz="2800" dirty="0" err="1" smtClean="0"/>
              <a:t>the</a:t>
            </a:r>
            <a:r>
              <a:rPr lang="de-AT" sz="2800" dirty="0" smtClean="0"/>
              <a:t> </a:t>
            </a:r>
            <a:r>
              <a:rPr lang="de-AT" sz="2800" dirty="0" err="1" smtClean="0"/>
              <a:t>new</a:t>
            </a:r>
            <a:r>
              <a:rPr lang="de-AT" sz="2800" dirty="0" smtClean="0"/>
              <a:t> </a:t>
            </a:r>
            <a:r>
              <a:rPr lang="de-AT" sz="2800" dirty="0" err="1" smtClean="0"/>
              <a:t>phase</a:t>
            </a:r>
            <a:endParaRPr lang="de-AT" sz="2800" dirty="0"/>
          </a:p>
          <a:p>
            <a:pPr marL="342900" lvl="1" indent="-342900">
              <a:lnSpc>
                <a:spcPct val="200000"/>
              </a:lnSpc>
              <a:spcBef>
                <a:spcPts val="1000"/>
              </a:spcBef>
            </a:pPr>
            <a:endParaRPr lang="de-AT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hteck 2"/>
              <p:cNvSpPr/>
              <p:nvPr/>
            </p:nvSpPr>
            <p:spPr>
              <a:xfrm>
                <a:off x="763553" y="2493947"/>
                <a:ext cx="6161122" cy="1267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𝑝𝑟𝑒𝑐</m:t>
                          </m:r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𝑠𝑢𝑟𝑓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de-A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AT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AT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AT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AT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AT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A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d>
                        <m:dPr>
                          <m:ctrlPr>
                            <a:rPr lang="de-A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A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A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de-A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𝑙𝑎𝑠𝑠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AT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de-AT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53" y="2493947"/>
                <a:ext cx="6161122" cy="12676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/>
              <p:cNvSpPr txBox="1"/>
              <p:nvPr/>
            </p:nvSpPr>
            <p:spPr>
              <a:xfrm>
                <a:off x="7336631" y="2582881"/>
                <a:ext cx="4179093" cy="1089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AT" sz="2000" dirty="0" smtClean="0"/>
                  <a:t> - </a:t>
                </a:r>
                <a:r>
                  <a:rPr lang="de-AT" sz="2000" dirty="0" err="1" smtClean="0"/>
                  <a:t>Number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precipitates</a:t>
                </a:r>
                <a:r>
                  <a:rPr lang="de-AT" sz="2000" dirty="0" smtClean="0"/>
                  <a:t> in </a:t>
                </a:r>
                <a:r>
                  <a:rPr lang="de-AT" sz="2000" dirty="0" err="1" smtClean="0"/>
                  <a:t>class</a:t>
                </a:r>
                <a:r>
                  <a:rPr lang="de-AT" sz="2000" dirty="0" smtClean="0"/>
                  <a:t> „j“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A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sz="2000" dirty="0" smtClean="0"/>
                  <a:t>- Radius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precipitates</a:t>
                </a:r>
                <a:r>
                  <a:rPr lang="de-AT" sz="2000" dirty="0" smtClean="0"/>
                  <a:t> in </a:t>
                </a:r>
                <a:r>
                  <a:rPr lang="de-AT" sz="2000" dirty="0" err="1" smtClean="0"/>
                  <a:t>class</a:t>
                </a:r>
                <a:r>
                  <a:rPr lang="de-AT" sz="2000" dirty="0" smtClean="0"/>
                  <a:t> „j</a:t>
                </a:r>
                <a:r>
                  <a:rPr lang="de-AT" sz="2000" dirty="0" smtClean="0"/>
                  <a:t>“</a:t>
                </a:r>
                <a:endParaRPr lang="de-AT" sz="2000" dirty="0" smtClean="0"/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631" y="2582881"/>
                <a:ext cx="4179093" cy="1089786"/>
              </a:xfrm>
              <a:prstGeom prst="rect">
                <a:avLst/>
              </a:prstGeom>
              <a:blipFill rotWithShape="0">
                <a:blip r:embed="rId3"/>
                <a:stretch>
                  <a:fillRect r="-730" b="-39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0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1824034"/>
            <a:ext cx="6937004" cy="4802541"/>
          </a:xfrm>
          <a:prstGeom prst="rect">
            <a:avLst/>
          </a:prstGeom>
        </p:spPr>
      </p:pic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Nucleation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within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the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precipitate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593791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endParaRPr lang="de-AT" sz="2800" dirty="0" smtClean="0"/>
          </a:p>
        </p:txBody>
      </p:sp>
      <p:sp>
        <p:nvSpPr>
          <p:cNvPr id="8" name="Rechteck 7"/>
          <p:cNvSpPr/>
          <p:nvPr/>
        </p:nvSpPr>
        <p:spPr>
          <a:xfrm>
            <a:off x="6800850" y="4057650"/>
            <a:ext cx="2505075" cy="28802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05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>
                <a:latin typeface="+mj-lt"/>
              </a:rPr>
              <a:t>Nucleation</a:t>
            </a:r>
            <a:r>
              <a:rPr lang="de-AT" sz="4400" dirty="0">
                <a:latin typeface="+mj-lt"/>
              </a:rPr>
              <a:t> </a:t>
            </a:r>
            <a:r>
              <a:rPr lang="de-AT" sz="4400" dirty="0" err="1">
                <a:latin typeface="+mj-lt"/>
              </a:rPr>
              <a:t>within</a:t>
            </a:r>
            <a:r>
              <a:rPr lang="de-AT" sz="4400" dirty="0">
                <a:latin typeface="+mj-lt"/>
              </a:rPr>
              <a:t> </a:t>
            </a:r>
            <a:r>
              <a:rPr lang="de-AT" sz="4400" dirty="0" err="1">
                <a:latin typeface="+mj-lt"/>
              </a:rPr>
              <a:t>the</a:t>
            </a:r>
            <a:r>
              <a:rPr lang="de-AT" sz="4400" dirty="0">
                <a:latin typeface="+mj-lt"/>
              </a:rPr>
              <a:t> </a:t>
            </a:r>
            <a:r>
              <a:rPr lang="de-AT" sz="4400" dirty="0" err="1">
                <a:latin typeface="+mj-lt"/>
              </a:rPr>
              <a:t>precipitate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409574" y="1527116"/>
            <a:ext cx="10829925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/>
              <a:t>Available</a:t>
            </a:r>
            <a:r>
              <a:rPr lang="de-AT" sz="2800" dirty="0" smtClean="0"/>
              <a:t> </a:t>
            </a:r>
            <a:r>
              <a:rPr lang="de-AT" sz="2800" dirty="0" err="1" smtClean="0"/>
              <a:t>nucleation</a:t>
            </a:r>
            <a:r>
              <a:rPr lang="de-AT" sz="2800" dirty="0" smtClean="0"/>
              <a:t> </a:t>
            </a:r>
            <a:r>
              <a:rPr lang="de-AT" sz="2800" dirty="0" err="1" smtClean="0"/>
              <a:t>sites</a:t>
            </a:r>
            <a:r>
              <a:rPr lang="de-AT" sz="2800" dirty="0" smtClean="0"/>
              <a:t> </a:t>
            </a:r>
            <a:r>
              <a:rPr lang="de-AT" sz="2800" dirty="0" smtClean="0">
                <a:sym typeface="Wingdings" panose="05000000000000000000" pitchFamily="2" charset="2"/>
              </a:rPr>
              <a:t></a:t>
            </a:r>
            <a:r>
              <a:rPr lang="de-AT" sz="2800" dirty="0" smtClean="0"/>
              <a:t> </a:t>
            </a:r>
            <a:r>
              <a:rPr lang="de-AT" sz="2800" dirty="0" err="1" smtClean="0"/>
              <a:t>atoms</a:t>
            </a:r>
            <a:r>
              <a:rPr lang="de-AT" sz="2800" dirty="0" smtClean="0"/>
              <a:t> on </a:t>
            </a:r>
            <a:r>
              <a:rPr lang="de-AT" sz="2800" dirty="0" err="1" smtClean="0"/>
              <a:t>the</a:t>
            </a:r>
            <a:r>
              <a:rPr lang="de-AT" sz="2800" dirty="0" smtClean="0"/>
              <a:t> </a:t>
            </a:r>
            <a:r>
              <a:rPr lang="de-AT" sz="2800" dirty="0" err="1" smtClean="0"/>
              <a:t>surface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</a:t>
            </a:r>
            <a:r>
              <a:rPr lang="de-AT" sz="2800" dirty="0" err="1" smtClean="0"/>
              <a:t>the</a:t>
            </a:r>
            <a:r>
              <a:rPr lang="de-AT" sz="2800" dirty="0" smtClean="0"/>
              <a:t> </a:t>
            </a:r>
            <a:r>
              <a:rPr lang="de-AT" sz="2800" dirty="0" err="1" smtClean="0"/>
              <a:t>parent</a:t>
            </a:r>
            <a:r>
              <a:rPr lang="de-AT" sz="2800" dirty="0" smtClean="0"/>
              <a:t> </a:t>
            </a:r>
            <a:r>
              <a:rPr lang="de-AT" sz="2800" dirty="0" err="1" smtClean="0"/>
              <a:t>phase</a:t>
            </a:r>
            <a:r>
              <a:rPr lang="de-AT" sz="2800" dirty="0" smtClean="0"/>
              <a:t> (</a:t>
            </a:r>
            <a:r>
              <a:rPr lang="de-AT" sz="2800" dirty="0" err="1" smtClean="0"/>
              <a:t>as</a:t>
            </a:r>
            <a:r>
              <a:rPr lang="de-AT" sz="2800" dirty="0" smtClean="0"/>
              <a:t> in </a:t>
            </a:r>
            <a:r>
              <a:rPr lang="de-AT" sz="2800" dirty="0" err="1" smtClean="0"/>
              <a:t>the</a:t>
            </a:r>
            <a:r>
              <a:rPr lang="de-AT" sz="2800" dirty="0" smtClean="0"/>
              <a:t> </a:t>
            </a:r>
            <a:r>
              <a:rPr lang="de-AT" sz="2800" dirty="0" err="1" smtClean="0"/>
              <a:t>previous</a:t>
            </a:r>
            <a:r>
              <a:rPr lang="de-AT" sz="2800" dirty="0" smtClean="0"/>
              <a:t> </a:t>
            </a:r>
            <a:r>
              <a:rPr lang="de-AT" sz="2800" dirty="0" err="1" smtClean="0"/>
              <a:t>case</a:t>
            </a:r>
            <a:r>
              <a:rPr lang="de-AT" sz="2800" dirty="0" smtClean="0"/>
              <a:t>)</a:t>
            </a:r>
            <a:endParaRPr lang="de-AT" sz="2800" dirty="0"/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/>
              <a:t>Nucleation</a:t>
            </a:r>
            <a:r>
              <a:rPr lang="de-AT" sz="2800" dirty="0" smtClean="0"/>
              <a:t> </a:t>
            </a:r>
            <a:r>
              <a:rPr lang="de-AT" sz="2800" dirty="0" smtClean="0">
                <a:sym typeface="Wingdings" panose="05000000000000000000" pitchFamily="2" charset="2"/>
              </a:rPr>
              <a:t>                                 ,</a:t>
            </a:r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endParaRPr lang="de-AT" sz="2800" dirty="0" smtClean="0">
              <a:sym typeface="Wingdings" panose="05000000000000000000" pitchFamily="2" charset="2"/>
            </a:endParaRPr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endParaRPr lang="de-AT" sz="2800" dirty="0" smtClean="0">
              <a:sym typeface="Wingdings" panose="05000000000000000000" pitchFamily="2" charset="2"/>
            </a:endParaRPr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>
                <a:sym typeface="Wingdings" panose="05000000000000000000" pitchFamily="2" charset="2"/>
              </a:rPr>
              <a:t>Interfacial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energy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defined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by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user</a:t>
            </a:r>
            <a:r>
              <a:rPr lang="de-AT" sz="2800" dirty="0" smtClean="0">
                <a:sym typeface="Wingdings" panose="05000000000000000000" pitchFamily="2" charset="2"/>
              </a:rPr>
              <a:t>, </a:t>
            </a:r>
            <a:r>
              <a:rPr lang="de-AT" sz="2800" dirty="0" err="1" smtClean="0">
                <a:sym typeface="Wingdings" panose="05000000000000000000" pitchFamily="2" charset="2"/>
              </a:rPr>
              <a:t>critical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radius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from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parent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prec</a:t>
            </a:r>
            <a:r>
              <a:rPr lang="de-AT" sz="2800" dirty="0" smtClean="0">
                <a:sym typeface="Wingdings" panose="05000000000000000000" pitchFamily="2" charset="2"/>
              </a:rPr>
              <a:t>.</a:t>
            </a:r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smtClean="0">
                <a:sym typeface="Wingdings" panose="05000000000000000000" pitchFamily="2" charset="2"/>
              </a:rPr>
              <a:t>Parent </a:t>
            </a:r>
            <a:r>
              <a:rPr lang="de-AT" sz="2800" dirty="0" err="1" smtClean="0">
                <a:sym typeface="Wingdings" panose="05000000000000000000" pitchFamily="2" charset="2"/>
              </a:rPr>
              <a:t>phase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>
                <a:sym typeface="Wingdings" panose="05000000000000000000" pitchFamily="2" charset="2"/>
              </a:rPr>
              <a:t>transforms</a:t>
            </a:r>
            <a:r>
              <a:rPr lang="de-AT" sz="2800" dirty="0">
                <a:sym typeface="Wingdings" panose="05000000000000000000" pitchFamily="2" charset="2"/>
              </a:rPr>
              <a:t> </a:t>
            </a:r>
            <a:r>
              <a:rPr lang="de-AT" sz="2800" dirty="0" err="1">
                <a:sym typeface="Wingdings" panose="05000000000000000000" pitchFamily="2" charset="2"/>
              </a:rPr>
              <a:t>gradually</a:t>
            </a:r>
            <a:r>
              <a:rPr lang="de-AT" sz="2800" dirty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into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the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new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one</a:t>
            </a:r>
            <a:endParaRPr lang="de-AT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3009900" y="3110379"/>
                <a:ext cx="2434321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de-AT" sz="28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𝑝𝑎𝑟𝑒𝑛𝑡</m:t>
                          </m:r>
                        </m:sub>
                      </m:sSub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3110379"/>
                <a:ext cx="2434321" cy="46410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/>
              <p:cNvSpPr txBox="1"/>
              <p:nvPr/>
            </p:nvSpPr>
            <p:spPr>
              <a:xfrm>
                <a:off x="5792571" y="3110379"/>
                <a:ext cx="4246547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𝑛𝑢𝑐𝑙</m:t>
                          </m:r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𝑝𝑎𝑟𝑒𝑛𝑡</m:t>
                          </m:r>
                        </m:sub>
                      </m:sSub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571" y="3110379"/>
                <a:ext cx="4246547" cy="4641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/>
              <p:cNvSpPr txBox="1"/>
              <p:nvPr/>
            </p:nvSpPr>
            <p:spPr>
              <a:xfrm>
                <a:off x="702666" y="3744866"/>
                <a:ext cx="4614468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de-AT" sz="2000" dirty="0" smtClean="0"/>
                  <a:t> - </a:t>
                </a:r>
                <a:r>
                  <a:rPr lang="de-AT" sz="2000" dirty="0" err="1" smtClean="0"/>
                  <a:t>Driving</a:t>
                </a:r>
                <a:r>
                  <a:rPr lang="de-AT" sz="2000" dirty="0" smtClean="0"/>
                  <a:t> </a:t>
                </a:r>
                <a:r>
                  <a:rPr lang="de-AT" sz="2000" dirty="0" err="1"/>
                  <a:t>force</a:t>
                </a:r>
                <a:r>
                  <a:rPr lang="de-AT" sz="2000" dirty="0"/>
                  <a:t> </a:t>
                </a:r>
                <a:r>
                  <a:rPr lang="de-AT" sz="2000" dirty="0" err="1"/>
                  <a:t>of</a:t>
                </a:r>
                <a:r>
                  <a:rPr lang="de-AT" sz="2000" dirty="0"/>
                  <a:t> </a:t>
                </a:r>
                <a:r>
                  <a:rPr lang="de-AT" sz="2000" dirty="0" err="1"/>
                  <a:t>the</a:t>
                </a:r>
                <a:r>
                  <a:rPr lang="de-AT" sz="2000" dirty="0"/>
                  <a:t> </a:t>
                </a:r>
                <a:r>
                  <a:rPr lang="de-AT" sz="2000" dirty="0" err="1"/>
                  <a:t>new</a:t>
                </a:r>
                <a:r>
                  <a:rPr lang="de-AT" sz="2000" dirty="0"/>
                  <a:t> </a:t>
                </a:r>
                <a:r>
                  <a:rPr lang="de-AT" sz="2000" dirty="0" err="1" smtClean="0"/>
                  <a:t>phase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𝑝𝑎𝑟𝑒𝑛𝑡</m:t>
                        </m:r>
                      </m:sub>
                    </m:sSub>
                  </m:oMath>
                </a14:m>
                <a:r>
                  <a:rPr lang="de-AT" sz="2000" dirty="0" smtClean="0"/>
                  <a:t> </a:t>
                </a:r>
                <a:r>
                  <a:rPr lang="de-AT" sz="2000" dirty="0"/>
                  <a:t>- </a:t>
                </a:r>
                <a:r>
                  <a:rPr lang="de-AT" sz="2000" dirty="0" err="1"/>
                  <a:t>Driving</a:t>
                </a:r>
                <a:r>
                  <a:rPr lang="de-AT" sz="2000" dirty="0"/>
                  <a:t> </a:t>
                </a:r>
                <a:r>
                  <a:rPr lang="de-AT" sz="2000" dirty="0" err="1"/>
                  <a:t>force</a:t>
                </a:r>
                <a:r>
                  <a:rPr lang="de-AT" sz="2000" dirty="0"/>
                  <a:t> </a:t>
                </a:r>
                <a:r>
                  <a:rPr lang="de-AT" sz="2000" dirty="0" err="1"/>
                  <a:t>of</a:t>
                </a:r>
                <a:r>
                  <a:rPr lang="de-AT" sz="2000" dirty="0"/>
                  <a:t> </a:t>
                </a:r>
                <a:r>
                  <a:rPr lang="de-AT" sz="2000" dirty="0" err="1"/>
                  <a:t>the</a:t>
                </a:r>
                <a:r>
                  <a:rPr lang="de-AT" sz="2000" dirty="0"/>
                  <a:t> </a:t>
                </a:r>
                <a:r>
                  <a:rPr lang="de-AT" sz="2000" dirty="0" err="1" smtClean="0"/>
                  <a:t>parent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phase</a:t>
                </a:r>
                <a:endParaRPr lang="de-AT" sz="2000" dirty="0" smtClean="0"/>
              </a:p>
            </p:txBody>
          </p:sp>
        </mc:Choice>
        <mc:Fallback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66" y="3744866"/>
                <a:ext cx="4614468" cy="1051185"/>
              </a:xfrm>
              <a:prstGeom prst="rect">
                <a:avLst/>
              </a:prstGeom>
              <a:blipFill rotWithShape="0">
                <a:blip r:embed="rId4"/>
                <a:stretch>
                  <a:fillRect r="-528" b="-346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5953125" y="3934854"/>
                <a:ext cx="5720797" cy="574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𝑛𝑢𝑐𝑙</m:t>
                        </m:r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de-AT" sz="2000" dirty="0" smtClean="0"/>
                  <a:t> - </a:t>
                </a:r>
                <a:r>
                  <a:rPr lang="de-AT" sz="2000" dirty="0" err="1" smtClean="0"/>
                  <a:t>Nucleation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driving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force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the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new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phase</a:t>
                </a:r>
                <a:endParaRPr lang="de-AT" sz="2000" dirty="0" smtClean="0"/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125" y="3934854"/>
                <a:ext cx="5720797" cy="574132"/>
              </a:xfrm>
              <a:prstGeom prst="rect">
                <a:avLst/>
              </a:prstGeom>
              <a:blipFill rotWithShape="0">
                <a:blip r:embed="rId5"/>
                <a:stretch>
                  <a:fillRect r="-107" b="-842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0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smtClean="0">
                <a:latin typeface="+mj-lt"/>
              </a:rPr>
              <a:t>Transformation </a:t>
            </a:r>
            <a:r>
              <a:rPr lang="de-AT" sz="4400" dirty="0" err="1" smtClean="0">
                <a:latin typeface="+mj-lt"/>
              </a:rPr>
              <a:t>of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the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precipitate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593791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endParaRPr lang="de-AT" sz="28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62" y="1799254"/>
            <a:ext cx="6927475" cy="480254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600825" y="4304955"/>
            <a:ext cx="1095375" cy="24799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46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smtClean="0">
                <a:latin typeface="+mj-lt"/>
              </a:rPr>
              <a:t>Transformation </a:t>
            </a:r>
            <a:r>
              <a:rPr lang="de-AT" sz="4400" dirty="0" err="1" smtClean="0">
                <a:latin typeface="+mj-lt"/>
              </a:rPr>
              <a:t>of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the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>
                <a:latin typeface="+mj-lt"/>
              </a:rPr>
              <a:t>precipitate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371474" y="1765241"/>
            <a:ext cx="10829925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smtClean="0"/>
              <a:t>„Transformation </a:t>
            </a:r>
            <a:r>
              <a:rPr lang="de-AT" sz="2800" dirty="0" err="1" smtClean="0"/>
              <a:t>towards</a:t>
            </a:r>
            <a:r>
              <a:rPr lang="de-AT" sz="2800" dirty="0" smtClean="0"/>
              <a:t>“ </a:t>
            </a:r>
            <a:r>
              <a:rPr lang="de-AT" sz="2800" dirty="0" err="1" smtClean="0"/>
              <a:t>rather</a:t>
            </a:r>
            <a:r>
              <a:rPr lang="de-AT" sz="2800" dirty="0" smtClean="0"/>
              <a:t> </a:t>
            </a:r>
            <a:r>
              <a:rPr lang="de-AT" sz="2800" dirty="0" err="1" smtClean="0"/>
              <a:t>than</a:t>
            </a:r>
            <a:r>
              <a:rPr lang="de-AT" sz="2800" dirty="0" smtClean="0"/>
              <a:t> „</a:t>
            </a:r>
            <a:r>
              <a:rPr lang="de-AT" sz="2800" dirty="0" err="1" smtClean="0"/>
              <a:t>nucleation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“ </a:t>
            </a:r>
            <a:r>
              <a:rPr lang="de-AT" sz="2800" dirty="0" err="1" smtClean="0"/>
              <a:t>the</a:t>
            </a:r>
            <a:r>
              <a:rPr lang="de-AT" sz="2800" dirty="0" smtClean="0"/>
              <a:t> </a:t>
            </a:r>
            <a:r>
              <a:rPr lang="de-AT" sz="2800" dirty="0" err="1" smtClean="0"/>
              <a:t>new</a:t>
            </a:r>
            <a:r>
              <a:rPr lang="de-AT" sz="2800" dirty="0" smtClean="0"/>
              <a:t> </a:t>
            </a:r>
            <a:r>
              <a:rPr lang="de-AT" sz="2800" dirty="0" err="1" smtClean="0"/>
              <a:t>precipitate</a:t>
            </a:r>
            <a:endParaRPr lang="de-AT" sz="2800" dirty="0" smtClean="0"/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smtClean="0"/>
              <a:t>Transformation </a:t>
            </a:r>
            <a:r>
              <a:rPr lang="de-AT" sz="2800" dirty="0" err="1" smtClean="0"/>
              <a:t>condition</a:t>
            </a:r>
            <a:r>
              <a:rPr lang="de-AT" sz="2800" dirty="0" smtClean="0"/>
              <a:t>:                                ,</a:t>
            </a:r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smtClean="0"/>
              <a:t>New </a:t>
            </a:r>
            <a:r>
              <a:rPr lang="de-AT" sz="2800" dirty="0" err="1" smtClean="0"/>
              <a:t>precipitate</a:t>
            </a:r>
            <a:r>
              <a:rPr lang="de-AT" sz="2800" dirty="0" smtClean="0"/>
              <a:t> </a:t>
            </a:r>
            <a:r>
              <a:rPr lang="de-AT" sz="2800" dirty="0" err="1" smtClean="0"/>
              <a:t>size</a:t>
            </a:r>
            <a:r>
              <a:rPr lang="de-AT" sz="2800" dirty="0" smtClean="0"/>
              <a:t> </a:t>
            </a:r>
            <a:r>
              <a:rPr lang="de-AT" sz="2800" dirty="0" err="1" smtClean="0"/>
              <a:t>taken</a:t>
            </a:r>
            <a:r>
              <a:rPr lang="de-AT" sz="2800" dirty="0" smtClean="0"/>
              <a:t> </a:t>
            </a:r>
            <a:r>
              <a:rPr lang="de-AT" sz="2800" dirty="0" err="1" smtClean="0"/>
              <a:t>from</a:t>
            </a:r>
            <a:r>
              <a:rPr lang="de-AT" sz="2800" dirty="0" smtClean="0"/>
              <a:t> </a:t>
            </a:r>
            <a:r>
              <a:rPr lang="de-AT" sz="2800" dirty="0" err="1" smtClean="0"/>
              <a:t>the</a:t>
            </a:r>
            <a:r>
              <a:rPr lang="de-AT" sz="2800" dirty="0" smtClean="0"/>
              <a:t> </a:t>
            </a:r>
            <a:r>
              <a:rPr lang="de-AT" sz="2800" dirty="0" err="1" smtClean="0"/>
              <a:t>parent</a:t>
            </a:r>
            <a:r>
              <a:rPr lang="de-AT" sz="2800" dirty="0" smtClean="0"/>
              <a:t> </a:t>
            </a:r>
            <a:r>
              <a:rPr lang="de-AT" sz="2800" dirty="0" err="1" smtClean="0"/>
              <a:t>phase</a:t>
            </a:r>
            <a:endParaRPr lang="de-AT" sz="2800" dirty="0" smtClean="0"/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smtClean="0"/>
              <a:t>Initial </a:t>
            </a:r>
            <a:r>
              <a:rPr lang="de-AT" sz="2800" dirty="0" err="1" smtClean="0"/>
              <a:t>precipitate</a:t>
            </a:r>
            <a:r>
              <a:rPr lang="de-AT" sz="2800" dirty="0" smtClean="0"/>
              <a:t> </a:t>
            </a:r>
            <a:r>
              <a:rPr lang="de-AT" sz="2800" dirty="0" err="1" smtClean="0"/>
              <a:t>composition</a:t>
            </a:r>
            <a:r>
              <a:rPr lang="de-AT" sz="2800" dirty="0" smtClean="0"/>
              <a:t> </a:t>
            </a:r>
            <a:r>
              <a:rPr lang="de-AT" sz="2800" dirty="0" err="1" smtClean="0"/>
              <a:t>might</a:t>
            </a:r>
            <a:r>
              <a:rPr lang="de-AT" sz="2800" dirty="0" smtClean="0"/>
              <a:t> </a:t>
            </a:r>
            <a:r>
              <a:rPr lang="de-AT" sz="2800" dirty="0" err="1" smtClean="0"/>
              <a:t>be</a:t>
            </a:r>
            <a:r>
              <a:rPr lang="de-AT" sz="2800" dirty="0" smtClean="0"/>
              <a:t> </a:t>
            </a:r>
            <a:r>
              <a:rPr lang="de-AT" sz="2800" dirty="0" err="1" smtClean="0"/>
              <a:t>taken</a:t>
            </a:r>
            <a:r>
              <a:rPr lang="de-AT" sz="2800" dirty="0" smtClean="0"/>
              <a:t> </a:t>
            </a:r>
            <a:r>
              <a:rPr lang="de-AT" sz="2800" dirty="0" err="1" smtClean="0"/>
              <a:t>from</a:t>
            </a:r>
            <a:r>
              <a:rPr lang="de-AT" sz="2800" dirty="0" smtClean="0"/>
              <a:t> </a:t>
            </a:r>
            <a:r>
              <a:rPr lang="de-AT" sz="2800" dirty="0" err="1" smtClean="0"/>
              <a:t>the</a:t>
            </a:r>
            <a:r>
              <a:rPr lang="de-AT" sz="2800" dirty="0" smtClean="0"/>
              <a:t> </a:t>
            </a:r>
            <a:r>
              <a:rPr lang="de-AT" sz="2800" dirty="0" err="1" smtClean="0"/>
              <a:t>parent</a:t>
            </a:r>
            <a:r>
              <a:rPr lang="de-AT" sz="2800" dirty="0" smtClean="0"/>
              <a:t> </a:t>
            </a:r>
            <a:r>
              <a:rPr lang="de-AT" sz="2800" dirty="0" err="1" smtClean="0"/>
              <a:t>phase</a:t>
            </a:r>
            <a:endParaRPr lang="de-AT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4654229" y="3361650"/>
                <a:ext cx="2434321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de-AT" sz="28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𝑝𝑎𝑟𝑒𝑛𝑡</m:t>
                          </m:r>
                        </m:sub>
                      </m:sSub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229" y="3361650"/>
                <a:ext cx="2434321" cy="46410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/>
              <p:cNvSpPr txBox="1"/>
              <p:nvPr/>
            </p:nvSpPr>
            <p:spPr>
              <a:xfrm>
                <a:off x="7436900" y="3361650"/>
                <a:ext cx="4246547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𝑛𝑢𝑐𝑙</m:t>
                          </m:r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𝑝𝑎𝑟𝑒𝑛𝑡</m:t>
                          </m:r>
                        </m:sub>
                      </m:sSub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900" y="3361650"/>
                <a:ext cx="4246547" cy="4641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9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smtClean="0">
                <a:latin typeface="+mj-lt"/>
              </a:rPr>
              <a:t>Transformation </a:t>
            </a:r>
            <a:r>
              <a:rPr lang="de-AT" sz="4400" dirty="0" err="1" smtClean="0">
                <a:latin typeface="+mj-lt"/>
              </a:rPr>
              <a:t>of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the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>
                <a:latin typeface="+mj-lt"/>
              </a:rPr>
              <a:t>precipitate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409574" y="1527116"/>
            <a:ext cx="10829925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smtClean="0">
                <a:sym typeface="Wingdings" panose="05000000000000000000" pitchFamily="2" charset="2"/>
              </a:rPr>
              <a:t>Parent </a:t>
            </a:r>
            <a:r>
              <a:rPr lang="de-AT" sz="2800" dirty="0" err="1" smtClean="0">
                <a:sym typeface="Wingdings" panose="05000000000000000000" pitchFamily="2" charset="2"/>
              </a:rPr>
              <a:t>phase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>
                <a:sym typeface="Wingdings" panose="05000000000000000000" pitchFamily="2" charset="2"/>
              </a:rPr>
              <a:t>transforms</a:t>
            </a:r>
            <a:r>
              <a:rPr lang="de-AT" sz="2800" dirty="0">
                <a:sym typeface="Wingdings" panose="05000000000000000000" pitchFamily="2" charset="2"/>
              </a:rPr>
              <a:t> </a:t>
            </a:r>
            <a:r>
              <a:rPr lang="de-AT" sz="2800" dirty="0" err="1">
                <a:sym typeface="Wingdings" panose="05000000000000000000" pitchFamily="2" charset="2"/>
              </a:rPr>
              <a:t>gradually</a:t>
            </a:r>
            <a:r>
              <a:rPr lang="de-AT" sz="2800" dirty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into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the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new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one</a:t>
            </a:r>
            <a:endParaRPr lang="de-AT" sz="28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48" y="2402565"/>
            <a:ext cx="5534025" cy="43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smtClean="0">
                <a:latin typeface="+mj-lt"/>
              </a:rPr>
              <a:t>Transformation </a:t>
            </a:r>
            <a:r>
              <a:rPr lang="de-AT" sz="4400" dirty="0" err="1" smtClean="0">
                <a:latin typeface="+mj-lt"/>
              </a:rPr>
              <a:t>of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the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>
                <a:latin typeface="+mj-lt"/>
              </a:rPr>
              <a:t>precipitate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409574" y="1527116"/>
            <a:ext cx="10829925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smtClean="0">
                <a:sym typeface="Wingdings" panose="05000000000000000000" pitchFamily="2" charset="2"/>
              </a:rPr>
              <a:t>Parent </a:t>
            </a:r>
            <a:r>
              <a:rPr lang="de-AT" sz="2800" dirty="0" err="1" smtClean="0">
                <a:sym typeface="Wingdings" panose="05000000000000000000" pitchFamily="2" charset="2"/>
              </a:rPr>
              <a:t>phase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>
                <a:sym typeface="Wingdings" panose="05000000000000000000" pitchFamily="2" charset="2"/>
              </a:rPr>
              <a:t>transforms</a:t>
            </a:r>
            <a:r>
              <a:rPr lang="de-AT" sz="2800" dirty="0">
                <a:sym typeface="Wingdings" panose="05000000000000000000" pitchFamily="2" charset="2"/>
              </a:rPr>
              <a:t> </a:t>
            </a:r>
            <a:r>
              <a:rPr lang="de-AT" sz="2800" dirty="0" err="1">
                <a:sym typeface="Wingdings" panose="05000000000000000000" pitchFamily="2" charset="2"/>
              </a:rPr>
              <a:t>gradually</a:t>
            </a:r>
            <a:r>
              <a:rPr lang="de-AT" sz="2800" dirty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into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the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new</a:t>
            </a:r>
            <a:r>
              <a:rPr lang="de-AT" sz="2800" dirty="0" smtClean="0">
                <a:sym typeface="Wingdings" panose="05000000000000000000" pitchFamily="2" charset="2"/>
              </a:rPr>
              <a:t> </a:t>
            </a:r>
            <a:r>
              <a:rPr lang="de-AT" sz="2800" dirty="0" err="1" smtClean="0">
                <a:sym typeface="Wingdings" panose="05000000000000000000" pitchFamily="2" charset="2"/>
              </a:rPr>
              <a:t>one</a:t>
            </a:r>
            <a:endParaRPr lang="de-AT" sz="28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3" y="2516865"/>
            <a:ext cx="5534025" cy="434113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661" y="1884979"/>
            <a:ext cx="6927475" cy="480254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135281" y="2680437"/>
            <a:ext cx="512670" cy="28183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3973606" y="2680437"/>
            <a:ext cx="512670" cy="28183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10101541" y="4362449"/>
            <a:ext cx="1414183" cy="2571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/>
          <p:cNvSpPr/>
          <p:nvPr/>
        </p:nvSpPr>
        <p:spPr>
          <a:xfrm>
            <a:off x="10101541" y="4617680"/>
            <a:ext cx="1414183" cy="2571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9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 all </a:t>
            </a:r>
            <a:r>
              <a:rPr lang="de-AT" dirty="0" err="1" smtClean="0"/>
              <a:t>about</a:t>
            </a:r>
            <a:r>
              <a:rPr lang="de-AT" dirty="0" smtClean="0"/>
              <a:t>?</a:t>
            </a: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825625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e-AT" dirty="0" err="1" smtClean="0"/>
              <a:t>Consequences</a:t>
            </a:r>
            <a:endParaRPr lang="de-AT" dirty="0" smtClean="0"/>
          </a:p>
          <a:p>
            <a:pPr lvl="1">
              <a:lnSpc>
                <a:spcPct val="150000"/>
              </a:lnSpc>
            </a:pPr>
            <a:r>
              <a:rPr lang="de-AT" dirty="0" err="1"/>
              <a:t>Number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available</a:t>
            </a:r>
            <a:r>
              <a:rPr lang="de-AT" dirty="0"/>
              <a:t> </a:t>
            </a:r>
            <a:r>
              <a:rPr lang="de-AT" dirty="0" err="1"/>
              <a:t>nucleation</a:t>
            </a:r>
            <a:r>
              <a:rPr lang="de-AT" dirty="0"/>
              <a:t> </a:t>
            </a:r>
            <a:r>
              <a:rPr lang="de-AT" dirty="0" err="1"/>
              <a:t>sites</a:t>
            </a:r>
            <a:r>
              <a:rPr lang="de-AT" dirty="0"/>
              <a:t> </a:t>
            </a:r>
          </a:p>
          <a:p>
            <a:pPr lvl="1">
              <a:lnSpc>
                <a:spcPct val="150000"/>
              </a:lnSpc>
            </a:pPr>
            <a:r>
              <a:rPr lang="de-AT" dirty="0" err="1"/>
              <a:t>Interfacial</a:t>
            </a:r>
            <a:r>
              <a:rPr lang="de-AT" dirty="0"/>
              <a:t> </a:t>
            </a:r>
            <a:r>
              <a:rPr lang="de-AT" dirty="0" err="1"/>
              <a:t>energy</a:t>
            </a:r>
            <a:r>
              <a:rPr lang="de-AT" dirty="0"/>
              <a:t> </a:t>
            </a:r>
            <a:r>
              <a:rPr lang="de-AT" dirty="0" err="1"/>
              <a:t>model</a:t>
            </a:r>
            <a:endParaRPr lang="de-AT" dirty="0"/>
          </a:p>
          <a:p>
            <a:pPr lvl="1">
              <a:lnSpc>
                <a:spcPct val="150000"/>
              </a:lnSpc>
            </a:pPr>
            <a:r>
              <a:rPr lang="de-AT" dirty="0" err="1"/>
              <a:t>Precipitate</a:t>
            </a:r>
            <a:r>
              <a:rPr lang="de-AT" dirty="0"/>
              <a:t> </a:t>
            </a:r>
            <a:r>
              <a:rPr lang="de-AT" dirty="0" err="1"/>
              <a:t>growth</a:t>
            </a:r>
            <a:r>
              <a:rPr lang="de-AT" dirty="0"/>
              <a:t> &amp; </a:t>
            </a:r>
            <a:r>
              <a:rPr lang="de-AT" dirty="0" err="1"/>
              <a:t>coarsening</a:t>
            </a:r>
            <a:r>
              <a:rPr lang="de-AT" dirty="0"/>
              <a:t> </a:t>
            </a: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 smtClean="0">
                <a:sym typeface="Wingdings" panose="05000000000000000000" pitchFamily="2" charset="2"/>
              </a:rPr>
              <a:t>nucleation</a:t>
            </a:r>
            <a:r>
              <a:rPr lang="de-AT" dirty="0" smtClean="0">
                <a:sym typeface="Wingdings" panose="05000000000000000000" pitchFamily="2" charset="2"/>
              </a:rPr>
              <a:t> on </a:t>
            </a:r>
            <a:r>
              <a:rPr lang="de-AT" dirty="0" err="1" smtClean="0">
                <a:sym typeface="Wingdings" panose="05000000000000000000" pitchFamily="2" charset="2"/>
              </a:rPr>
              <a:t>grain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boundaries</a:t>
            </a:r>
            <a:endParaRPr lang="de-AT" dirty="0" smtClean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de-AT" dirty="0" smtClean="0"/>
              <a:t>Special </a:t>
            </a:r>
            <a:r>
              <a:rPr lang="de-AT" dirty="0" err="1"/>
              <a:t>cases</a:t>
            </a:r>
            <a:r>
              <a:rPr lang="de-AT" dirty="0"/>
              <a:t>: </a:t>
            </a:r>
            <a:r>
              <a:rPr lang="de-AT" dirty="0" err="1"/>
              <a:t>Nucleation</a:t>
            </a:r>
            <a:r>
              <a:rPr lang="de-AT" dirty="0"/>
              <a:t> on/</a:t>
            </a:r>
            <a:r>
              <a:rPr lang="de-AT" dirty="0" err="1"/>
              <a:t>within</a:t>
            </a:r>
            <a:r>
              <a:rPr lang="de-AT" dirty="0"/>
              <a:t> </a:t>
            </a:r>
            <a:r>
              <a:rPr lang="de-AT" dirty="0" err="1" smtClean="0"/>
              <a:t>precipitates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808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Direct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particle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transformation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593791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endParaRPr lang="de-AT" sz="28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133349" y="2382285"/>
            <a:ext cx="438150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dirty="0" err="1" smtClean="0"/>
              <a:t>For</a:t>
            </a:r>
            <a:r>
              <a:rPr lang="de-AT" sz="2800" dirty="0" smtClean="0"/>
              <a:t> </a:t>
            </a:r>
            <a:r>
              <a:rPr lang="de-AT" sz="2800" dirty="0" err="1" smtClean="0"/>
              <a:t>the</a:t>
            </a:r>
            <a:r>
              <a:rPr lang="de-AT" sz="2800" dirty="0" smtClean="0"/>
              <a:t> </a:t>
            </a:r>
            <a:r>
              <a:rPr lang="de-AT" sz="2800" dirty="0" err="1" smtClean="0"/>
              <a:t>two</a:t>
            </a:r>
            <a:r>
              <a:rPr lang="de-AT" sz="2800" dirty="0" smtClean="0"/>
              <a:t> last </a:t>
            </a:r>
            <a:r>
              <a:rPr lang="de-AT" sz="2800" dirty="0" err="1" smtClean="0"/>
              <a:t>cases</a:t>
            </a:r>
            <a:r>
              <a:rPr lang="de-AT" sz="2800" dirty="0" smtClean="0"/>
              <a:t>:</a:t>
            </a:r>
          </a:p>
          <a:p>
            <a:pPr algn="ctr"/>
            <a:r>
              <a:rPr lang="de-AT" sz="2400" dirty="0" smtClean="0"/>
              <a:t>(</a:t>
            </a:r>
            <a:r>
              <a:rPr lang="de-AT" sz="2400" dirty="0" err="1" smtClean="0"/>
              <a:t>nucleation</a:t>
            </a:r>
            <a:r>
              <a:rPr lang="de-AT" sz="2400" dirty="0" smtClean="0"/>
              <a:t> </a:t>
            </a:r>
            <a:r>
              <a:rPr lang="de-AT" sz="2400" dirty="0" err="1" smtClean="0"/>
              <a:t>within</a:t>
            </a:r>
            <a:r>
              <a:rPr lang="de-AT" sz="2400" dirty="0" smtClean="0"/>
              <a:t> </a:t>
            </a:r>
            <a:r>
              <a:rPr lang="de-AT" sz="2400" dirty="0" err="1" smtClean="0"/>
              <a:t>and</a:t>
            </a:r>
            <a:r>
              <a:rPr lang="de-AT" sz="2400" dirty="0" smtClean="0"/>
              <a:t> </a:t>
            </a:r>
            <a:r>
              <a:rPr lang="de-AT" sz="2400" dirty="0" err="1" smtClean="0"/>
              <a:t>transformation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precipitate</a:t>
            </a:r>
            <a:r>
              <a:rPr lang="de-AT" sz="2400" dirty="0" smtClean="0"/>
              <a:t>)</a:t>
            </a:r>
          </a:p>
          <a:p>
            <a:pPr algn="ctr"/>
            <a:endParaRPr lang="de-AT" sz="2800" dirty="0"/>
          </a:p>
          <a:p>
            <a:pPr algn="ctr"/>
            <a:r>
              <a:rPr lang="de-AT" sz="2800" b="1" dirty="0" smtClean="0"/>
              <a:t>Change </a:t>
            </a:r>
            <a:r>
              <a:rPr lang="de-AT" sz="2800" b="1" dirty="0" err="1" smtClean="0"/>
              <a:t>the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nucleation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model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to</a:t>
            </a:r>
            <a:r>
              <a:rPr lang="de-AT" sz="2800" b="1" dirty="0" smtClean="0"/>
              <a:t> „</a:t>
            </a:r>
            <a:r>
              <a:rPr lang="de-AT" sz="2800" b="1" dirty="0" err="1" smtClean="0"/>
              <a:t>direct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particle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transformation</a:t>
            </a:r>
            <a:r>
              <a:rPr lang="de-AT" sz="2800" b="1" dirty="0" smtClean="0"/>
              <a:t>“!</a:t>
            </a:r>
            <a:endParaRPr lang="de-AT" sz="28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95" y="1827829"/>
            <a:ext cx="6937004" cy="480254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972299" y="2781300"/>
            <a:ext cx="4476751" cy="24075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81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838200" y="58942"/>
            <a:ext cx="10515600" cy="1325563"/>
          </a:xfrm>
        </p:spPr>
        <p:txBody>
          <a:bodyPr/>
          <a:lstStyle/>
          <a:p>
            <a:r>
              <a:rPr lang="de-AT" dirty="0" err="1" smtClean="0"/>
              <a:t>Acknowledgments</a:t>
            </a:r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838200" y="1243396"/>
            <a:ext cx="10515600" cy="24059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sz="3200" dirty="0" smtClean="0"/>
              <a:t>Yao Shan</a:t>
            </a:r>
          </a:p>
          <a:p>
            <a:pPr lvl="1">
              <a:lnSpc>
                <a:spcPct val="150000"/>
              </a:lnSpc>
            </a:pPr>
            <a:endParaRPr lang="de-AT" dirty="0" smtClean="0"/>
          </a:p>
          <a:p>
            <a:pPr marL="0" indent="0">
              <a:lnSpc>
                <a:spcPct val="150000"/>
              </a:lnSpc>
              <a:buNone/>
            </a:pPr>
            <a:endParaRPr lang="de-AT" dirty="0" smtClean="0"/>
          </a:p>
          <a:p>
            <a:pPr>
              <a:lnSpc>
                <a:spcPct val="150000"/>
              </a:lnSpc>
            </a:pPr>
            <a:endParaRPr lang="de-AT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de-AT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de-AT" dirty="0" smtClean="0"/>
          </a:p>
          <a:p>
            <a:pPr>
              <a:lnSpc>
                <a:spcPct val="150000"/>
              </a:lnSpc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3615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90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Number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of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available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nucleation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sites</a:t>
            </a:r>
            <a:r>
              <a:rPr lang="de-AT" sz="4400" dirty="0" smtClean="0">
                <a:latin typeface="+mj-lt"/>
              </a:rPr>
              <a:t> 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825625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/>
              <a:t>Nucleation</a:t>
            </a:r>
            <a:r>
              <a:rPr lang="de-AT" sz="2800" dirty="0" smtClean="0"/>
              <a:t> rate </a:t>
            </a:r>
            <a:r>
              <a:rPr lang="de-AT" sz="2800" dirty="0" smtClean="0">
                <a:sym typeface="Wingdings" panose="05000000000000000000" pitchFamily="2" charset="2"/>
              </a:rPr>
              <a:t></a:t>
            </a:r>
            <a:endParaRPr lang="de-AT" sz="2800" dirty="0" smtClean="0"/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endParaRPr lang="de-AT" sz="2800" dirty="0" smtClean="0"/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/>
              <a:t>Available</a:t>
            </a:r>
            <a:r>
              <a:rPr lang="de-AT" sz="2800" dirty="0" smtClean="0"/>
              <a:t> </a:t>
            </a:r>
            <a:r>
              <a:rPr lang="de-AT" sz="2800" dirty="0" err="1" smtClean="0"/>
              <a:t>nucleation</a:t>
            </a:r>
            <a:r>
              <a:rPr lang="de-AT" sz="2800" dirty="0" smtClean="0"/>
              <a:t> </a:t>
            </a:r>
            <a:r>
              <a:rPr lang="de-AT" sz="2800" dirty="0" err="1" smtClean="0"/>
              <a:t>sites</a:t>
            </a:r>
            <a:r>
              <a:rPr lang="de-AT" sz="2800" dirty="0" smtClean="0"/>
              <a:t> – </a:t>
            </a:r>
            <a:r>
              <a:rPr lang="de-AT" sz="2800" dirty="0" err="1" smtClean="0"/>
              <a:t>bulk</a:t>
            </a:r>
            <a:endParaRPr lang="de-AT" sz="2800" dirty="0" smtClean="0"/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endParaRPr lang="de-AT" sz="2800" dirty="0"/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/>
              <a:t>Available</a:t>
            </a:r>
            <a:r>
              <a:rPr lang="de-AT" sz="2800" dirty="0" smtClean="0"/>
              <a:t> </a:t>
            </a:r>
            <a:r>
              <a:rPr lang="de-AT" sz="2800" dirty="0" err="1" smtClean="0"/>
              <a:t>nucleation</a:t>
            </a:r>
            <a:r>
              <a:rPr lang="de-AT" sz="2800" dirty="0" smtClean="0"/>
              <a:t> </a:t>
            </a:r>
            <a:r>
              <a:rPr lang="de-AT" sz="2800" dirty="0" err="1" smtClean="0"/>
              <a:t>sites</a:t>
            </a:r>
            <a:r>
              <a:rPr lang="de-AT" sz="2800" dirty="0" smtClean="0"/>
              <a:t> – </a:t>
            </a:r>
            <a:r>
              <a:rPr lang="de-AT" sz="2800" dirty="0" err="1" smtClean="0"/>
              <a:t>dislocations</a:t>
            </a:r>
            <a:r>
              <a:rPr lang="de-AT" sz="2800" dirty="0" smtClean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4083463" y="2005964"/>
                <a:ext cx="1260062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de-A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de-AT" sz="2800" dirty="0"/>
              </a:p>
              <a:p>
                <a:endParaRPr lang="de-AT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463" y="2005964"/>
                <a:ext cx="1260062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/>
              <p:cNvSpPr txBox="1"/>
              <p:nvPr/>
            </p:nvSpPr>
            <p:spPr>
              <a:xfrm>
                <a:off x="2997613" y="4368164"/>
                <a:ext cx="2698337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:r>
                  <a:rPr lang="de-AT" sz="2800" dirty="0" smtClean="0"/>
                  <a:t>N</a:t>
                </a:r>
                <a:r>
                  <a:rPr lang="de-AT" sz="2800" baseline="-25000" dirty="0" err="1" smtClean="0"/>
                  <a:t>bulk</a:t>
                </a:r>
                <a14:m>
                  <m:oMath xmlns:m="http://schemas.openxmlformats.org/officeDocument/2006/math">
                    <m:r>
                      <a:rPr lang="de-AT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AT" sz="2800" b="0" i="0" smtClean="0">
                        <a:latin typeface="Cambria Math" panose="02040503050406030204" pitchFamily="18" charset="0"/>
                      </a:rPr>
                      <m:t>NA</m:t>
                    </m:r>
                    <m:r>
                      <a:rPr lang="de-AT" sz="28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AT" sz="2800" b="0" i="0" smtClean="0">
                        <a:latin typeface="Cambria Math" panose="02040503050406030204" pitchFamily="18" charset="0"/>
                      </a:rPr>
                      <m:t>Vm</m:t>
                    </m:r>
                  </m:oMath>
                </a14:m>
                <a:endParaRPr lang="de-AT" sz="2800" baseline="-25000" dirty="0"/>
              </a:p>
              <a:p>
                <a:endParaRPr lang="de-AT" dirty="0"/>
              </a:p>
            </p:txBody>
          </p:sp>
        </mc:Choice>
        <mc:Fallback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613" y="4368164"/>
                <a:ext cx="2698337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8145" t="-1465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hteck 2"/>
              <p:cNvSpPr/>
              <p:nvPr/>
            </p:nvSpPr>
            <p:spPr>
              <a:xfrm>
                <a:off x="2997613" y="5758694"/>
                <a:ext cx="3121304" cy="53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/>
                <a:r>
                  <a:rPr lang="de-AT" sz="2800" dirty="0" smtClean="0"/>
                  <a:t>N</a:t>
                </a:r>
                <a:r>
                  <a:rPr lang="de-AT" sz="2800" baseline="-25000" dirty="0" smtClean="0"/>
                  <a:t>disl</a:t>
                </a:r>
                <a14:m>
                  <m:oMath xmlns:m="http://schemas.openxmlformats.org/officeDocument/2006/math">
                    <m:r>
                      <a:rPr lang="de-AT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AT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de-AT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AT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m:rPr>
                                <m:sty m:val="p"/>
                              </m:rPr>
                              <a:rPr lang="de-AT" sz="2800" baseline="-2500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de-AT" sz="280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de-A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AT" sz="280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AT" sz="28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de-AT" sz="2800" baseline="-25000" dirty="0"/>
                              <m:t> </m:t>
                            </m:r>
                          </m:e>
                        </m:d>
                      </m:e>
                      <m:sup>
                        <m:r>
                          <a:rPr lang="de-AT" sz="2800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lang="de-AT" sz="2800" baseline="-25000" dirty="0"/>
              </a:p>
            </p:txBody>
          </p:sp>
        </mc:Choice>
        <mc:Fallback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613" y="5758694"/>
                <a:ext cx="3121304" cy="539315"/>
              </a:xfrm>
              <a:prstGeom prst="rect">
                <a:avLst/>
              </a:prstGeom>
              <a:blipFill rotWithShape="0">
                <a:blip r:embed="rId4"/>
                <a:stretch>
                  <a:fillRect l="-4102" t="-7955" b="-3295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/>
              <p:cNvSpPr txBox="1"/>
              <p:nvPr/>
            </p:nvSpPr>
            <p:spPr>
              <a:xfrm>
                <a:off x="7965442" y="2359907"/>
                <a:ext cx="359790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e-AT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de-AT" sz="2000" dirty="0" smtClean="0"/>
                  <a:t> – </a:t>
                </a:r>
                <a:r>
                  <a:rPr lang="de-AT" sz="2000" dirty="0" err="1" smtClean="0"/>
                  <a:t>Nucleation</a:t>
                </a:r>
                <a:r>
                  <a:rPr lang="de-AT" sz="2000" dirty="0" smtClean="0"/>
                  <a:t> rate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AT" sz="2000" dirty="0" smtClean="0"/>
                  <a:t> – </a:t>
                </a:r>
                <a:r>
                  <a:rPr lang="de-AT" sz="2000" dirty="0" err="1" smtClean="0"/>
                  <a:t>Number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nucleation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sites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de-AT" sz="2000" dirty="0"/>
                  <a:t> </a:t>
                </a:r>
                <a:r>
                  <a:rPr lang="de-AT" sz="2000" dirty="0" smtClean="0"/>
                  <a:t>         on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AT" sz="2000" dirty="0" smtClean="0"/>
                  <a:t> position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AT" sz="2000" dirty="0" smtClean="0"/>
                  <a:t> – Avogadro </a:t>
                </a:r>
                <a:r>
                  <a:rPr lang="de-AT" sz="2000" dirty="0" err="1" smtClean="0"/>
                  <a:t>number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AT" sz="2000" dirty="0" smtClean="0"/>
                  <a:t> – Molar </a:t>
                </a:r>
                <a:r>
                  <a:rPr lang="de-AT" sz="2000" dirty="0" err="1" smtClean="0"/>
                  <a:t>volume</a:t>
                </a:r>
                <a:r>
                  <a:rPr lang="de-AT" sz="2000" dirty="0" smtClean="0"/>
                  <a:t> 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AT" sz="2000" dirty="0" smtClean="0"/>
                  <a:t> </a:t>
                </a:r>
                <a:r>
                  <a:rPr lang="de-AT" sz="2000" dirty="0" smtClean="0"/>
                  <a:t>– </a:t>
                </a:r>
                <a:r>
                  <a:rPr lang="de-AT" sz="2000" dirty="0" err="1" smtClean="0"/>
                  <a:t>Dislocation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density</a:t>
                </a:r>
                <a:endParaRPr lang="de-AT" sz="2000" dirty="0"/>
              </a:p>
            </p:txBody>
          </p:sp>
        </mc:Choice>
        <mc:Fallback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442" y="2359907"/>
                <a:ext cx="3597908" cy="2862322"/>
              </a:xfrm>
              <a:prstGeom prst="rect">
                <a:avLst/>
              </a:prstGeom>
              <a:blipFill rotWithShape="0">
                <a:blip r:embed="rId5"/>
                <a:stretch>
                  <a:fillRect l="-678" b="-106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9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Number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of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available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nucleation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sites</a:t>
            </a:r>
            <a:r>
              <a:rPr lang="de-AT" sz="4400" dirty="0" smtClean="0">
                <a:latin typeface="+mj-lt"/>
              </a:rPr>
              <a:t> 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825625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/>
              <a:t>Grain&amp;subgrain</a:t>
            </a:r>
            <a:r>
              <a:rPr lang="de-AT" sz="2800" dirty="0" smtClean="0"/>
              <a:t> </a:t>
            </a:r>
            <a:r>
              <a:rPr lang="de-AT" sz="2800" dirty="0" err="1" smtClean="0"/>
              <a:t>boundaries</a:t>
            </a:r>
            <a:r>
              <a:rPr lang="de-AT" sz="2800" dirty="0" smtClean="0"/>
              <a:t> – </a:t>
            </a:r>
            <a:r>
              <a:rPr lang="de-AT" sz="2800" dirty="0" err="1" smtClean="0"/>
              <a:t>tetra</a:t>
            </a:r>
            <a:r>
              <a:rPr lang="de-AT" sz="2800" dirty="0" smtClean="0"/>
              <a:t>(</a:t>
            </a:r>
            <a:r>
              <a:rPr lang="de-AT" sz="2800" dirty="0" err="1" smtClean="0"/>
              <a:t>kai</a:t>
            </a:r>
            <a:r>
              <a:rPr lang="de-AT" sz="2800" dirty="0" smtClean="0"/>
              <a:t>)</a:t>
            </a:r>
            <a:r>
              <a:rPr lang="de-AT" sz="2800" dirty="0" err="1" smtClean="0"/>
              <a:t>decahedron</a:t>
            </a:r>
            <a:r>
              <a:rPr lang="de-AT" sz="2800" dirty="0" smtClean="0"/>
              <a:t> </a:t>
            </a:r>
            <a:r>
              <a:rPr lang="de-AT" sz="2800" dirty="0" err="1" smtClean="0"/>
              <a:t>concept</a:t>
            </a:r>
            <a:endParaRPr lang="de-AT" sz="2800" dirty="0" smtClean="0"/>
          </a:p>
          <a:p>
            <a:pPr marL="742950" lvl="2" indent="-342900">
              <a:lnSpc>
                <a:spcPct val="150000"/>
              </a:lnSpc>
              <a:spcBef>
                <a:spcPts val="1000"/>
              </a:spcBef>
            </a:pPr>
            <a:r>
              <a:rPr lang="de-AT" dirty="0" err="1" smtClean="0"/>
              <a:t>Strictly</a:t>
            </a:r>
            <a:r>
              <a:rPr lang="de-AT" dirty="0" smtClean="0"/>
              <a:t>: </a:t>
            </a:r>
            <a:r>
              <a:rPr lang="de-AT" dirty="0" err="1" smtClean="0"/>
              <a:t>Truncated</a:t>
            </a:r>
            <a:r>
              <a:rPr lang="de-AT" dirty="0" smtClean="0"/>
              <a:t> </a:t>
            </a:r>
            <a:r>
              <a:rPr lang="de-AT" dirty="0" err="1" smtClean="0"/>
              <a:t>octahedron</a:t>
            </a:r>
            <a:endParaRPr lang="de-AT" dirty="0" smtClean="0"/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endParaRPr lang="de-AT" sz="28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98" y="2885817"/>
            <a:ext cx="4686954" cy="36962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789689" y="2770401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a</a:t>
            </a:r>
            <a:endParaRPr lang="de-AT" sz="2400" dirty="0"/>
          </a:p>
        </p:txBody>
      </p:sp>
      <p:cxnSp>
        <p:nvCxnSpPr>
          <p:cNvPr id="12" name="Gerader Verbinder 11"/>
          <p:cNvCxnSpPr/>
          <p:nvPr/>
        </p:nvCxnSpPr>
        <p:spPr>
          <a:xfrm flipH="1">
            <a:off x="10601325" y="3116649"/>
            <a:ext cx="262101" cy="38855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14"/>
              <p:cNvSpPr txBox="1"/>
              <p:nvPr/>
            </p:nvSpPr>
            <p:spPr>
              <a:xfrm>
                <a:off x="962025" y="5344777"/>
                <a:ext cx="442912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𝑡𝑑h</m:t>
                        </m:r>
                      </m:sub>
                    </m:sSub>
                  </m:oMath>
                </a14:m>
                <a:r>
                  <a:rPr lang="de-AT" sz="2000" dirty="0" smtClean="0"/>
                  <a:t> – </a:t>
                </a:r>
                <a:r>
                  <a:rPr lang="de-AT" sz="2000" dirty="0" smtClean="0"/>
                  <a:t>Volume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the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polygon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𝑡𝑑h</m:t>
                        </m:r>
                      </m:sub>
                    </m:sSub>
                  </m:oMath>
                </a14:m>
                <a:r>
                  <a:rPr lang="de-AT" sz="2000" dirty="0" smtClean="0"/>
                  <a:t> – Total </a:t>
                </a:r>
                <a:r>
                  <a:rPr lang="de-AT" sz="2000" dirty="0" err="1" smtClean="0"/>
                  <a:t>surface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the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polygon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𝑡𝑑h</m:t>
                        </m:r>
                      </m:sub>
                    </m:sSub>
                    <m:r>
                      <a:rPr lang="de-AT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sz="2000" dirty="0" smtClean="0"/>
                  <a:t>– Total </a:t>
                </a:r>
                <a:r>
                  <a:rPr lang="de-AT" sz="2000" dirty="0" err="1" smtClean="0"/>
                  <a:t>edge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length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the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polygon</a:t>
                </a:r>
                <a:endParaRPr lang="de-AT" sz="2000" dirty="0" smtClean="0"/>
              </a:p>
            </p:txBody>
          </p:sp>
        </mc:Choice>
        <mc:Fallback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5344777"/>
                <a:ext cx="4429125" cy="1477328"/>
              </a:xfrm>
              <a:prstGeom prst="rect">
                <a:avLst/>
              </a:prstGeom>
              <a:blipFill rotWithShape="0">
                <a:blip r:embed="rId3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6422069" y="6545106"/>
            <a:ext cx="3900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http://mathworld.wolfram.com/TruncatedOctahedron.html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16"/>
              <p:cNvSpPr txBox="1"/>
              <p:nvPr/>
            </p:nvSpPr>
            <p:spPr>
              <a:xfrm>
                <a:off x="1629231" y="3392032"/>
                <a:ext cx="2355437" cy="4816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𝑡𝑑h</m:t>
                          </m:r>
                        </m:sub>
                      </m:sSub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=8</m:t>
                      </m:r>
                      <m:rad>
                        <m:radPr>
                          <m:degHide m:val="on"/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de-AT" dirty="0"/>
              </a:p>
            </p:txBody>
          </p:sp>
        </mc:Choice>
        <mc:Fallback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231" y="3392032"/>
                <a:ext cx="2355437" cy="4816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feld 17"/>
              <p:cNvSpPr txBox="1"/>
              <p:nvPr/>
            </p:nvSpPr>
            <p:spPr>
              <a:xfrm>
                <a:off x="1378362" y="4070879"/>
                <a:ext cx="3288888" cy="5161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𝑡𝑑h</m:t>
                          </m:r>
                        </m:sub>
                      </m:sSub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ad>
                            <m:radPr>
                              <m:degHide m:val="on"/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sSup>
                        <m:sSup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AT" dirty="0"/>
              </a:p>
            </p:txBody>
          </p:sp>
        </mc:Choice>
        <mc:Fallback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62" y="4070879"/>
                <a:ext cx="3288888" cy="5161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feld 18"/>
              <p:cNvSpPr txBox="1"/>
              <p:nvPr/>
            </p:nvSpPr>
            <p:spPr>
              <a:xfrm>
                <a:off x="2048330" y="4762772"/>
                <a:ext cx="19363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𝑡𝑑h</m:t>
                          </m:r>
                        </m:sub>
                      </m:sSub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=36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330" y="4762772"/>
                <a:ext cx="1936338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3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Number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of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available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nucleation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sites</a:t>
            </a:r>
            <a:r>
              <a:rPr lang="de-AT" sz="4400" dirty="0" smtClean="0">
                <a:latin typeface="+mj-lt"/>
              </a:rPr>
              <a:t> 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825625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/>
              <a:t>Grain&amp;subgrain</a:t>
            </a:r>
            <a:r>
              <a:rPr lang="de-AT" sz="2800" dirty="0" smtClean="0"/>
              <a:t> </a:t>
            </a:r>
            <a:r>
              <a:rPr lang="de-AT" sz="2800" dirty="0" err="1" smtClean="0"/>
              <a:t>boundaries</a:t>
            </a:r>
            <a:r>
              <a:rPr lang="de-AT" sz="2800" dirty="0" smtClean="0"/>
              <a:t> – </a:t>
            </a:r>
            <a:r>
              <a:rPr lang="de-AT" sz="2800" dirty="0" err="1" smtClean="0"/>
              <a:t>tetra</a:t>
            </a:r>
            <a:r>
              <a:rPr lang="de-AT" sz="2800" dirty="0" smtClean="0"/>
              <a:t>(</a:t>
            </a:r>
            <a:r>
              <a:rPr lang="de-AT" sz="2800" dirty="0" err="1" smtClean="0"/>
              <a:t>kai</a:t>
            </a:r>
            <a:r>
              <a:rPr lang="de-AT" sz="2800" dirty="0" smtClean="0"/>
              <a:t>)</a:t>
            </a:r>
            <a:r>
              <a:rPr lang="de-AT" sz="2800" dirty="0" err="1" smtClean="0"/>
              <a:t>decahedron</a:t>
            </a:r>
            <a:r>
              <a:rPr lang="de-AT" sz="2800" dirty="0" smtClean="0"/>
              <a:t> </a:t>
            </a:r>
            <a:r>
              <a:rPr lang="de-AT" sz="2800" dirty="0" err="1" smtClean="0"/>
              <a:t>concept</a:t>
            </a:r>
            <a:endParaRPr lang="de-AT" sz="2800" dirty="0" smtClean="0"/>
          </a:p>
          <a:p>
            <a:pPr marL="742950" lvl="2" indent="-342900">
              <a:lnSpc>
                <a:spcPct val="150000"/>
              </a:lnSpc>
              <a:spcBef>
                <a:spcPts val="1000"/>
              </a:spcBef>
            </a:pPr>
            <a:r>
              <a:rPr lang="de-AT" dirty="0" err="1" smtClean="0"/>
              <a:t>Strictly</a:t>
            </a:r>
            <a:r>
              <a:rPr lang="de-AT" dirty="0" smtClean="0"/>
              <a:t>: </a:t>
            </a:r>
            <a:r>
              <a:rPr lang="de-AT" dirty="0" err="1" smtClean="0"/>
              <a:t>Truncated</a:t>
            </a:r>
            <a:r>
              <a:rPr lang="de-AT" dirty="0" smtClean="0"/>
              <a:t> </a:t>
            </a:r>
            <a:r>
              <a:rPr lang="de-AT" dirty="0" err="1" smtClean="0"/>
              <a:t>octahedron</a:t>
            </a:r>
            <a:endParaRPr lang="de-AT" dirty="0" smtClean="0"/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endParaRPr lang="de-AT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1629231" y="3392032"/>
                <a:ext cx="2355437" cy="4816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𝑡𝑑h</m:t>
                          </m:r>
                        </m:sub>
                      </m:sSub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=8</m:t>
                      </m:r>
                      <m:rad>
                        <m:radPr>
                          <m:degHide m:val="on"/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de-AT" dirty="0"/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231" y="3392032"/>
                <a:ext cx="2355437" cy="4816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1378362" y="4070879"/>
                <a:ext cx="3288888" cy="5161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𝑡𝑑h</m:t>
                          </m:r>
                        </m:sub>
                      </m:sSub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ad>
                            <m:radPr>
                              <m:degHide m:val="on"/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sSup>
                        <m:sSup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AT" dirty="0"/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62" y="4070879"/>
                <a:ext cx="3288888" cy="5161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/>
              <p:cNvSpPr txBox="1"/>
              <p:nvPr/>
            </p:nvSpPr>
            <p:spPr>
              <a:xfrm>
                <a:off x="2048330" y="4762772"/>
                <a:ext cx="19363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𝑡𝑑h</m:t>
                          </m:r>
                        </m:sub>
                      </m:sSub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=36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330" y="4762772"/>
                <a:ext cx="193633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14"/>
              <p:cNvSpPr txBox="1"/>
              <p:nvPr/>
            </p:nvSpPr>
            <p:spPr>
              <a:xfrm>
                <a:off x="962025" y="5344777"/>
                <a:ext cx="442912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𝑡𝑑h</m:t>
                        </m:r>
                      </m:sub>
                    </m:sSub>
                  </m:oMath>
                </a14:m>
                <a:r>
                  <a:rPr lang="de-AT" sz="2000" dirty="0" smtClean="0"/>
                  <a:t> – </a:t>
                </a:r>
                <a:r>
                  <a:rPr lang="de-AT" sz="2000" dirty="0" smtClean="0"/>
                  <a:t>Volume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the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polygon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𝑡𝑑h</m:t>
                        </m:r>
                      </m:sub>
                    </m:sSub>
                  </m:oMath>
                </a14:m>
                <a:r>
                  <a:rPr lang="de-AT" sz="2000" dirty="0" smtClean="0"/>
                  <a:t> – Total </a:t>
                </a:r>
                <a:r>
                  <a:rPr lang="de-AT" sz="2000" dirty="0" err="1" smtClean="0"/>
                  <a:t>surface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the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polygon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𝑡𝑑h</m:t>
                        </m:r>
                      </m:sub>
                    </m:sSub>
                    <m:r>
                      <a:rPr lang="de-AT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sz="2000" dirty="0" smtClean="0"/>
                  <a:t>– Total </a:t>
                </a:r>
                <a:r>
                  <a:rPr lang="de-AT" sz="2000" dirty="0" err="1" smtClean="0"/>
                  <a:t>edge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length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the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polygon</a:t>
                </a:r>
                <a:endParaRPr lang="de-AT" sz="2000" dirty="0" smtClean="0"/>
              </a:p>
            </p:txBody>
          </p:sp>
        </mc:Choice>
        <mc:Fallback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5344777"/>
                <a:ext cx="4429125" cy="1477328"/>
              </a:xfrm>
              <a:prstGeom prst="rect">
                <a:avLst/>
              </a:prstGeom>
              <a:blipFill rotWithShape="0">
                <a:blip r:embed="rId5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feld 15"/>
              <p:cNvSpPr txBox="1"/>
              <p:nvPr/>
            </p:nvSpPr>
            <p:spPr>
              <a:xfrm>
                <a:off x="7944307" y="3769035"/>
                <a:ext cx="1980744" cy="9150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𝑔𝑟</m:t>
                              </m:r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𝑠𝑔𝑟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de-AT" dirty="0"/>
              </a:p>
            </p:txBody>
          </p:sp>
        </mc:Choice>
        <mc:Fallback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307" y="3769035"/>
                <a:ext cx="1980744" cy="9150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16"/>
              <p:cNvSpPr txBox="1"/>
              <p:nvPr/>
            </p:nvSpPr>
            <p:spPr>
              <a:xfrm>
                <a:off x="7668080" y="5053526"/>
                <a:ext cx="3028495" cy="1090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𝑔𝑟</m:t>
                        </m:r>
                      </m:sub>
                    </m:sSub>
                  </m:oMath>
                </a14:m>
                <a:r>
                  <a:rPr lang="de-AT" sz="2000" dirty="0" smtClean="0"/>
                  <a:t> – </a:t>
                </a:r>
                <a:r>
                  <a:rPr lang="de-AT" sz="2000" dirty="0" err="1" smtClean="0"/>
                  <a:t>Grain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diameter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𝑔𝑟</m:t>
                        </m:r>
                      </m:sub>
                    </m:sSub>
                  </m:oMath>
                </a14:m>
                <a:r>
                  <a:rPr lang="de-AT" sz="2000" dirty="0"/>
                  <a:t> – </a:t>
                </a:r>
                <a:r>
                  <a:rPr lang="de-AT" sz="2000" dirty="0" err="1" smtClean="0"/>
                  <a:t>Subgrain</a:t>
                </a:r>
                <a:r>
                  <a:rPr lang="de-AT" sz="2000" dirty="0" smtClean="0"/>
                  <a:t> </a:t>
                </a:r>
                <a:r>
                  <a:rPr lang="de-AT" sz="2000" dirty="0" err="1"/>
                  <a:t>diameter</a:t>
                </a:r>
                <a:endParaRPr lang="de-AT" sz="2000" dirty="0"/>
              </a:p>
            </p:txBody>
          </p:sp>
        </mc:Choice>
        <mc:Fallback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080" y="5053526"/>
                <a:ext cx="3028495" cy="1090555"/>
              </a:xfrm>
              <a:prstGeom prst="rect">
                <a:avLst/>
              </a:prstGeom>
              <a:blipFill rotWithShape="0">
                <a:blip r:embed="rId7"/>
                <a:stretch>
                  <a:fillRect b="-335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0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Number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of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available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nucleation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sites</a:t>
            </a:r>
            <a:r>
              <a:rPr lang="de-AT" sz="4400" dirty="0" smtClean="0">
                <a:latin typeface="+mj-lt"/>
              </a:rPr>
              <a:t> 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825625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/>
              <a:t>Grain&amp;subgrain</a:t>
            </a:r>
            <a:r>
              <a:rPr lang="de-AT" sz="2800" dirty="0" smtClean="0"/>
              <a:t> </a:t>
            </a:r>
            <a:r>
              <a:rPr lang="de-AT" sz="2800" dirty="0" err="1" smtClean="0"/>
              <a:t>boundaries</a:t>
            </a:r>
            <a:r>
              <a:rPr lang="de-AT" sz="2800" dirty="0" smtClean="0"/>
              <a:t> – </a:t>
            </a:r>
            <a:r>
              <a:rPr lang="de-AT" sz="2800" dirty="0" err="1" smtClean="0"/>
              <a:t>tetra</a:t>
            </a:r>
            <a:r>
              <a:rPr lang="de-AT" sz="2800" dirty="0" smtClean="0"/>
              <a:t>(</a:t>
            </a:r>
            <a:r>
              <a:rPr lang="de-AT" sz="2800" dirty="0" err="1" smtClean="0"/>
              <a:t>kai</a:t>
            </a:r>
            <a:r>
              <a:rPr lang="de-AT" sz="2800" dirty="0" smtClean="0"/>
              <a:t>)</a:t>
            </a:r>
            <a:r>
              <a:rPr lang="de-AT" sz="2800" dirty="0" err="1" smtClean="0"/>
              <a:t>decahedron</a:t>
            </a:r>
            <a:r>
              <a:rPr lang="de-AT" sz="2800" dirty="0" smtClean="0"/>
              <a:t> </a:t>
            </a:r>
            <a:r>
              <a:rPr lang="de-AT" sz="2800" dirty="0" err="1" smtClean="0"/>
              <a:t>concept</a:t>
            </a:r>
            <a:endParaRPr lang="de-AT" sz="2800" dirty="0" smtClean="0"/>
          </a:p>
          <a:p>
            <a:pPr marL="742950" lvl="2" indent="-342900">
              <a:lnSpc>
                <a:spcPct val="150000"/>
              </a:lnSpc>
              <a:spcBef>
                <a:spcPts val="1000"/>
              </a:spcBef>
            </a:pPr>
            <a:r>
              <a:rPr lang="de-AT" dirty="0" err="1" smtClean="0"/>
              <a:t>Strictly</a:t>
            </a:r>
            <a:r>
              <a:rPr lang="de-AT" dirty="0" smtClean="0"/>
              <a:t>: </a:t>
            </a:r>
            <a:r>
              <a:rPr lang="de-AT" dirty="0" err="1" smtClean="0"/>
              <a:t>Truncated</a:t>
            </a:r>
            <a:r>
              <a:rPr lang="de-AT" dirty="0" smtClean="0"/>
              <a:t> </a:t>
            </a:r>
            <a:r>
              <a:rPr lang="de-AT" dirty="0" err="1" smtClean="0"/>
              <a:t>octahedron</a:t>
            </a:r>
            <a:endParaRPr lang="de-AT" dirty="0" smtClean="0"/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endParaRPr lang="de-AT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576161" y="3327256"/>
                <a:ext cx="3847644" cy="4816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𝑡𝑑h</m:t>
                          </m:r>
                        </m:sub>
                      </m:sSub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=8</m:t>
                      </m:r>
                      <m:rad>
                        <m:radPr>
                          <m:degHide m:val="on"/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61" y="3327256"/>
                <a:ext cx="3847644" cy="4816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587787" y="4036866"/>
                <a:ext cx="5508213" cy="5161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𝑡𝑑h</m:t>
                          </m:r>
                        </m:sub>
                      </m:sSub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ad>
                            <m:radPr>
                              <m:degHide m:val="on"/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sSup>
                        <m:sSup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de-AT" dirty="0"/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87" y="4036866"/>
                <a:ext cx="5508213" cy="5161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/>
              <p:cNvSpPr txBox="1"/>
              <p:nvPr/>
            </p:nvSpPr>
            <p:spPr>
              <a:xfrm>
                <a:off x="838200" y="4788252"/>
                <a:ext cx="29237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𝑡𝑑h</m:t>
                          </m:r>
                        </m:sub>
                      </m:sSub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=36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88252"/>
                <a:ext cx="2923720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14"/>
              <p:cNvSpPr txBox="1"/>
              <p:nvPr/>
            </p:nvSpPr>
            <p:spPr>
              <a:xfrm>
                <a:off x="457200" y="5357166"/>
                <a:ext cx="442912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𝑡𝑑h</m:t>
                        </m:r>
                      </m:sub>
                    </m:sSub>
                  </m:oMath>
                </a14:m>
                <a:r>
                  <a:rPr lang="de-AT" sz="2000" dirty="0" smtClean="0"/>
                  <a:t> – </a:t>
                </a:r>
                <a:r>
                  <a:rPr lang="de-AT" sz="2000" dirty="0" smtClean="0"/>
                  <a:t>Volume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the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polygon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𝑡𝑑h</m:t>
                        </m:r>
                      </m:sub>
                    </m:sSub>
                  </m:oMath>
                </a14:m>
                <a:r>
                  <a:rPr lang="de-AT" sz="2000" dirty="0" smtClean="0"/>
                  <a:t> – Total </a:t>
                </a:r>
                <a:r>
                  <a:rPr lang="de-AT" sz="2000" dirty="0" err="1" smtClean="0"/>
                  <a:t>surface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the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polygon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𝑡𝑑h</m:t>
                        </m:r>
                      </m:sub>
                    </m:sSub>
                    <m:r>
                      <a:rPr lang="de-AT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sz="2000" dirty="0" smtClean="0"/>
                  <a:t>– Total </a:t>
                </a:r>
                <a:r>
                  <a:rPr lang="de-AT" sz="2000" dirty="0" err="1" smtClean="0"/>
                  <a:t>edge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length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of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the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polygon</a:t>
                </a:r>
                <a:endParaRPr lang="de-AT" sz="2000" dirty="0" smtClean="0"/>
              </a:p>
            </p:txBody>
          </p:sp>
        </mc:Choice>
        <mc:Fallback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57166"/>
                <a:ext cx="4429125" cy="1477328"/>
              </a:xfrm>
              <a:prstGeom prst="rect">
                <a:avLst/>
              </a:prstGeom>
              <a:blipFill rotWithShape="0">
                <a:blip r:embed="rId5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feld 15"/>
              <p:cNvSpPr txBox="1"/>
              <p:nvPr/>
            </p:nvSpPr>
            <p:spPr>
              <a:xfrm>
                <a:off x="5656735" y="2942553"/>
                <a:ext cx="1980744" cy="9150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𝑔𝑟</m:t>
                              </m:r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𝑠𝑔𝑟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de-AT" dirty="0"/>
              </a:p>
            </p:txBody>
          </p:sp>
        </mc:Choice>
        <mc:Fallback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735" y="2942553"/>
                <a:ext cx="1980744" cy="9150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16"/>
              <p:cNvSpPr txBox="1"/>
              <p:nvPr/>
            </p:nvSpPr>
            <p:spPr>
              <a:xfrm>
                <a:off x="7980379" y="2812811"/>
                <a:ext cx="3980335" cy="2088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𝑔𝑟</m:t>
                        </m:r>
                      </m:sub>
                    </m:sSub>
                  </m:oMath>
                </a14:m>
                <a:r>
                  <a:rPr lang="de-AT" sz="2000" dirty="0" smtClean="0"/>
                  <a:t> – </a:t>
                </a:r>
                <a:r>
                  <a:rPr lang="de-AT" sz="2000" dirty="0" err="1" smtClean="0"/>
                  <a:t>Grain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diameter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𝑔𝑟</m:t>
                        </m:r>
                      </m:sub>
                    </m:sSub>
                  </m:oMath>
                </a14:m>
                <a:r>
                  <a:rPr lang="de-AT" sz="2000" dirty="0"/>
                  <a:t> – </a:t>
                </a:r>
                <a:r>
                  <a:rPr lang="de-AT" sz="2000" dirty="0" err="1" smtClean="0"/>
                  <a:t>Subgrain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diameter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𝑔𝑟</m:t>
                        </m:r>
                      </m:sub>
                    </m:sSub>
                  </m:oMath>
                </a14:m>
                <a:r>
                  <a:rPr lang="de-AT" sz="2000" dirty="0"/>
                  <a:t> – </a:t>
                </a:r>
                <a:r>
                  <a:rPr lang="de-AT" sz="2000" dirty="0" smtClean="0"/>
                  <a:t>Elongation </a:t>
                </a:r>
                <a:r>
                  <a:rPr lang="de-AT" sz="2000" dirty="0" err="1" smtClean="0"/>
                  <a:t>factor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for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grains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𝑔𝑟</m:t>
                        </m:r>
                      </m:sub>
                    </m:sSub>
                  </m:oMath>
                </a14:m>
                <a:r>
                  <a:rPr lang="de-AT" sz="2000" dirty="0"/>
                  <a:t> – </a:t>
                </a:r>
                <a:r>
                  <a:rPr lang="de-AT" sz="2000" dirty="0"/>
                  <a:t>Elongation </a:t>
                </a:r>
                <a:r>
                  <a:rPr lang="de-AT" sz="2000" dirty="0" err="1"/>
                  <a:t>factor</a:t>
                </a:r>
                <a:r>
                  <a:rPr lang="de-AT" sz="2000" dirty="0"/>
                  <a:t> </a:t>
                </a:r>
                <a:r>
                  <a:rPr lang="de-AT" sz="2000" dirty="0" err="1"/>
                  <a:t>for</a:t>
                </a:r>
                <a:r>
                  <a:rPr lang="de-AT" sz="2000" dirty="0"/>
                  <a:t> </a:t>
                </a:r>
                <a:r>
                  <a:rPr lang="de-AT" sz="2000" dirty="0" err="1" smtClean="0"/>
                  <a:t>subgrains</a:t>
                </a:r>
                <a:endParaRPr lang="de-AT" sz="2000" dirty="0"/>
              </a:p>
            </p:txBody>
          </p:sp>
        </mc:Choice>
        <mc:Fallback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379" y="2812811"/>
                <a:ext cx="3980335" cy="2088777"/>
              </a:xfrm>
              <a:prstGeom prst="rect">
                <a:avLst/>
              </a:prstGeom>
              <a:blipFill rotWithShape="0">
                <a:blip r:embed="rId7"/>
                <a:stretch>
                  <a:fillRect r="-1378" b="-116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/>
              <p:cNvSpPr txBox="1"/>
              <p:nvPr/>
            </p:nvSpPr>
            <p:spPr>
              <a:xfrm>
                <a:off x="5029428" y="5250144"/>
                <a:ext cx="6181269" cy="13291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A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de-AT" sz="2800" b="0" i="1" smtClean="0">
                                      <a:latin typeface="Cambria Math" panose="02040503050406030204" pitchFamily="18" charset="0"/>
                                    </a:rPr>
                                    <m:t>𝑔𝑟</m:t>
                                  </m:r>
                                  <m:r>
                                    <a:rPr lang="de-AT" sz="28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de-AT" sz="2800" b="0" i="1" smtClean="0">
                                      <a:latin typeface="Cambria Math" panose="02040503050406030204" pitchFamily="18" charset="0"/>
                                    </a:rPr>
                                    <m:t>𝑠𝑔𝑟</m:t>
                                  </m:r>
                                </m:sub>
                                <m:sup>
                                  <m:r>
                                    <a:rPr lang="de-AT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A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de-AT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AT" sz="2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de-AT" sz="2800" b="0" i="1" smtClean="0">
                                          <a:latin typeface="Cambria Math" panose="02040503050406030204" pitchFamily="18" charset="0"/>
                                        </a:rPr>
                                        <m:t>𝑔𝑟</m:t>
                                      </m:r>
                                      <m:r>
                                        <a:rPr lang="de-AT" sz="28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de-AT" sz="2800" b="0" i="1" smtClean="0">
                                          <a:latin typeface="Cambria Math" panose="02040503050406030204" pitchFamily="18" charset="0"/>
                                        </a:rPr>
                                        <m:t>𝑠𝑔𝑟</m:t>
                                      </m:r>
                                    </m:sub>
                                    <m:sup>
                                      <m:r>
                                        <a:rPr lang="de-AT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de-AT" sz="2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𝑔𝑟</m:t>
                                  </m:r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𝑠𝑔𝑟</m:t>
                                  </m:r>
                                </m:sub>
                                <m:sup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428" y="5250144"/>
                <a:ext cx="6181269" cy="13291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4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Number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of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available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nucleation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sites</a:t>
            </a:r>
            <a:r>
              <a:rPr lang="de-AT" sz="4400" dirty="0" smtClean="0">
                <a:latin typeface="+mj-lt"/>
              </a:rPr>
              <a:t> 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825625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/>
              <a:t>Grain&amp;subgrain</a:t>
            </a:r>
            <a:r>
              <a:rPr lang="de-AT" sz="2800" dirty="0" smtClean="0"/>
              <a:t> </a:t>
            </a:r>
            <a:r>
              <a:rPr lang="de-AT" sz="2800" dirty="0" err="1" smtClean="0"/>
              <a:t>boundaries</a:t>
            </a:r>
            <a:r>
              <a:rPr lang="de-AT" sz="2800" dirty="0" smtClean="0"/>
              <a:t> – </a:t>
            </a:r>
            <a:r>
              <a:rPr lang="de-AT" sz="2800" dirty="0" err="1" smtClean="0"/>
              <a:t>tetra</a:t>
            </a:r>
            <a:r>
              <a:rPr lang="de-AT" sz="2800" dirty="0" smtClean="0"/>
              <a:t>(</a:t>
            </a:r>
            <a:r>
              <a:rPr lang="de-AT" sz="2800" dirty="0" err="1" smtClean="0"/>
              <a:t>kai</a:t>
            </a:r>
            <a:r>
              <a:rPr lang="de-AT" sz="2800" dirty="0" smtClean="0"/>
              <a:t>)</a:t>
            </a:r>
            <a:r>
              <a:rPr lang="de-AT" sz="2800" dirty="0" err="1" smtClean="0"/>
              <a:t>decahedron</a:t>
            </a:r>
            <a:r>
              <a:rPr lang="de-AT" sz="2800" dirty="0" smtClean="0"/>
              <a:t> </a:t>
            </a:r>
            <a:r>
              <a:rPr lang="de-AT" sz="2800" dirty="0" err="1" smtClean="0"/>
              <a:t>concept</a:t>
            </a:r>
            <a:endParaRPr lang="de-AT" sz="2800" dirty="0" smtClean="0"/>
          </a:p>
          <a:p>
            <a:pPr marL="742950" lvl="2" indent="-342900">
              <a:lnSpc>
                <a:spcPct val="150000"/>
              </a:lnSpc>
              <a:spcBef>
                <a:spcPts val="1000"/>
              </a:spcBef>
            </a:pPr>
            <a:r>
              <a:rPr lang="de-AT" dirty="0" err="1" smtClean="0"/>
              <a:t>Strictly</a:t>
            </a:r>
            <a:r>
              <a:rPr lang="de-AT" dirty="0" smtClean="0"/>
              <a:t>: </a:t>
            </a:r>
            <a:r>
              <a:rPr lang="de-AT" dirty="0" err="1" smtClean="0"/>
              <a:t>Truncated</a:t>
            </a:r>
            <a:r>
              <a:rPr lang="de-AT" dirty="0" smtClean="0"/>
              <a:t> </a:t>
            </a:r>
            <a:r>
              <a:rPr lang="de-AT" dirty="0" err="1" smtClean="0"/>
              <a:t>octahedron</a:t>
            </a:r>
            <a:endParaRPr lang="de-AT" dirty="0" smtClean="0"/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endParaRPr lang="de-AT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feld 15"/>
              <p:cNvSpPr txBox="1"/>
              <p:nvPr/>
            </p:nvSpPr>
            <p:spPr>
              <a:xfrm>
                <a:off x="5656735" y="2942553"/>
                <a:ext cx="1980744" cy="9150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𝑔𝑟</m:t>
                              </m:r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𝑠𝑔𝑟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de-AT" dirty="0"/>
              </a:p>
            </p:txBody>
          </p:sp>
        </mc:Choice>
        <mc:Fallback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735" y="2942553"/>
                <a:ext cx="1980744" cy="9150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16"/>
              <p:cNvSpPr txBox="1"/>
              <p:nvPr/>
            </p:nvSpPr>
            <p:spPr>
              <a:xfrm>
                <a:off x="7980379" y="2812811"/>
                <a:ext cx="3980335" cy="2088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𝑔𝑟</m:t>
                        </m:r>
                      </m:sub>
                    </m:sSub>
                  </m:oMath>
                </a14:m>
                <a:r>
                  <a:rPr lang="de-AT" sz="2000" dirty="0" smtClean="0"/>
                  <a:t> – </a:t>
                </a:r>
                <a:r>
                  <a:rPr lang="de-AT" sz="2000" dirty="0" err="1" smtClean="0"/>
                  <a:t>Grain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diameter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𝑔𝑟</m:t>
                        </m:r>
                      </m:sub>
                    </m:sSub>
                  </m:oMath>
                </a14:m>
                <a:r>
                  <a:rPr lang="de-AT" sz="2000" dirty="0"/>
                  <a:t> – </a:t>
                </a:r>
                <a:r>
                  <a:rPr lang="de-AT" sz="2000" dirty="0" err="1" smtClean="0"/>
                  <a:t>Subgrain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diameter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𝑔𝑟</m:t>
                        </m:r>
                      </m:sub>
                    </m:sSub>
                  </m:oMath>
                </a14:m>
                <a:r>
                  <a:rPr lang="de-AT" sz="2000" dirty="0"/>
                  <a:t> – </a:t>
                </a:r>
                <a:r>
                  <a:rPr lang="de-AT" sz="2000" dirty="0" smtClean="0"/>
                  <a:t>Elongation </a:t>
                </a:r>
                <a:r>
                  <a:rPr lang="de-AT" sz="2000" dirty="0" err="1" smtClean="0"/>
                  <a:t>factor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for</a:t>
                </a:r>
                <a:r>
                  <a:rPr lang="de-AT" sz="2000" dirty="0" smtClean="0"/>
                  <a:t> </a:t>
                </a:r>
                <a:r>
                  <a:rPr lang="de-AT" sz="2000" dirty="0" err="1" smtClean="0"/>
                  <a:t>grains</a:t>
                </a:r>
                <a:endParaRPr lang="de-AT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𝑔𝑟</m:t>
                        </m:r>
                      </m:sub>
                    </m:sSub>
                  </m:oMath>
                </a14:m>
                <a:r>
                  <a:rPr lang="de-AT" sz="2000" dirty="0"/>
                  <a:t> – </a:t>
                </a:r>
                <a:r>
                  <a:rPr lang="de-AT" sz="2000" dirty="0"/>
                  <a:t>Elongation </a:t>
                </a:r>
                <a:r>
                  <a:rPr lang="de-AT" sz="2000" dirty="0" err="1"/>
                  <a:t>factor</a:t>
                </a:r>
                <a:r>
                  <a:rPr lang="de-AT" sz="2000" dirty="0"/>
                  <a:t> </a:t>
                </a:r>
                <a:r>
                  <a:rPr lang="de-AT" sz="2000" dirty="0" err="1"/>
                  <a:t>for</a:t>
                </a:r>
                <a:r>
                  <a:rPr lang="de-AT" sz="2000" dirty="0"/>
                  <a:t> </a:t>
                </a:r>
                <a:r>
                  <a:rPr lang="de-AT" sz="2000" dirty="0" err="1" smtClean="0"/>
                  <a:t>subgrains</a:t>
                </a:r>
                <a:endParaRPr lang="de-AT" sz="2000" dirty="0"/>
              </a:p>
            </p:txBody>
          </p:sp>
        </mc:Choice>
        <mc:Fallback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379" y="2812811"/>
                <a:ext cx="3980335" cy="2088777"/>
              </a:xfrm>
              <a:prstGeom prst="rect">
                <a:avLst/>
              </a:prstGeom>
              <a:blipFill rotWithShape="0">
                <a:blip r:embed="rId3"/>
                <a:stretch>
                  <a:fillRect r="-1378" b="-116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/>
              <p:cNvSpPr txBox="1"/>
              <p:nvPr/>
            </p:nvSpPr>
            <p:spPr>
              <a:xfrm>
                <a:off x="5029428" y="5250144"/>
                <a:ext cx="6181269" cy="13291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A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de-AT" sz="2800" b="0" i="1" smtClean="0">
                                      <a:latin typeface="Cambria Math" panose="02040503050406030204" pitchFamily="18" charset="0"/>
                                    </a:rPr>
                                    <m:t>𝑔𝑟</m:t>
                                  </m:r>
                                  <m:r>
                                    <a:rPr lang="de-AT" sz="28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de-AT" sz="2800" b="0" i="1" smtClean="0">
                                      <a:latin typeface="Cambria Math" panose="02040503050406030204" pitchFamily="18" charset="0"/>
                                    </a:rPr>
                                    <m:t>𝑠𝑔𝑟</m:t>
                                  </m:r>
                                </m:sub>
                                <m:sup>
                                  <m:r>
                                    <a:rPr lang="de-AT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A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de-AT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AT" sz="2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de-AT" sz="2800" b="0" i="1" smtClean="0">
                                          <a:latin typeface="Cambria Math" panose="02040503050406030204" pitchFamily="18" charset="0"/>
                                        </a:rPr>
                                        <m:t>𝑔𝑟</m:t>
                                      </m:r>
                                      <m:r>
                                        <a:rPr lang="de-AT" sz="28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de-AT" sz="2800" b="0" i="1" smtClean="0">
                                          <a:latin typeface="Cambria Math" panose="02040503050406030204" pitchFamily="18" charset="0"/>
                                        </a:rPr>
                                        <m:t>𝑠𝑔𝑟</m:t>
                                      </m:r>
                                    </m:sub>
                                    <m:sup>
                                      <m:r>
                                        <a:rPr lang="de-AT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de-AT" sz="2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𝑔𝑟</m:t>
                                  </m:r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𝑠𝑔𝑟</m:t>
                                  </m:r>
                                </m:sub>
                                <m:sup>
                                  <m: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428" y="5250144"/>
                <a:ext cx="6181269" cy="13291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0" y="1690688"/>
            <a:ext cx="6716062" cy="4944165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7980379" y="2942554"/>
            <a:ext cx="2344721" cy="39680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/>
          <p:cNvSpPr/>
          <p:nvPr/>
        </p:nvSpPr>
        <p:spPr>
          <a:xfrm>
            <a:off x="2628900" y="3429000"/>
            <a:ext cx="2190750" cy="16948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hteck 17"/>
          <p:cNvSpPr/>
          <p:nvPr/>
        </p:nvSpPr>
        <p:spPr>
          <a:xfrm>
            <a:off x="7980378" y="3460391"/>
            <a:ext cx="2754297" cy="39680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Rechteck 18"/>
          <p:cNvSpPr/>
          <p:nvPr/>
        </p:nvSpPr>
        <p:spPr>
          <a:xfrm>
            <a:off x="7980378" y="3956494"/>
            <a:ext cx="3563922" cy="39680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hteck 19"/>
          <p:cNvSpPr/>
          <p:nvPr/>
        </p:nvSpPr>
        <p:spPr>
          <a:xfrm>
            <a:off x="7980378" y="4452597"/>
            <a:ext cx="3906822" cy="39680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hteck 20"/>
          <p:cNvSpPr/>
          <p:nvPr/>
        </p:nvSpPr>
        <p:spPr>
          <a:xfrm>
            <a:off x="2628900" y="3673102"/>
            <a:ext cx="2190750" cy="16948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/>
          <p:cNvSpPr/>
          <p:nvPr/>
        </p:nvSpPr>
        <p:spPr>
          <a:xfrm>
            <a:off x="4895850" y="3429000"/>
            <a:ext cx="1714500" cy="16948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Rechteck 22"/>
          <p:cNvSpPr/>
          <p:nvPr/>
        </p:nvSpPr>
        <p:spPr>
          <a:xfrm>
            <a:off x="4895850" y="3673102"/>
            <a:ext cx="1714500" cy="16948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8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4400" dirty="0" err="1" smtClean="0">
                <a:latin typeface="+mj-lt"/>
              </a:rPr>
              <a:t>Number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of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available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nucleation</a:t>
            </a:r>
            <a:r>
              <a:rPr lang="de-AT" sz="4400" dirty="0" smtClean="0">
                <a:latin typeface="+mj-lt"/>
              </a:rPr>
              <a:t> </a:t>
            </a:r>
            <a:r>
              <a:rPr lang="de-AT" sz="4400" dirty="0" err="1" smtClean="0">
                <a:latin typeface="+mj-lt"/>
              </a:rPr>
              <a:t>sites</a:t>
            </a:r>
            <a:r>
              <a:rPr lang="de-AT" sz="4400" dirty="0" smtClean="0">
                <a:latin typeface="+mj-lt"/>
              </a:rPr>
              <a:t> </a:t>
            </a:r>
            <a:endParaRPr lang="de-AT" sz="4400" dirty="0">
              <a:latin typeface="+mj-lt"/>
            </a:endParaRPr>
          </a:p>
        </p:txBody>
      </p:sp>
      <p:sp>
        <p:nvSpPr>
          <p:cNvPr id="17419" name="Inhaltsplatzhalter 2"/>
          <p:cNvSpPr>
            <a:spLocks/>
          </p:cNvSpPr>
          <p:nvPr/>
        </p:nvSpPr>
        <p:spPr bwMode="auto">
          <a:xfrm>
            <a:off x="838200" y="1460441"/>
            <a:ext cx="10515600" cy="44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/>
              <a:t>Available</a:t>
            </a:r>
            <a:r>
              <a:rPr lang="de-AT" sz="2800" dirty="0"/>
              <a:t> </a:t>
            </a:r>
            <a:r>
              <a:rPr lang="de-AT" sz="2800" dirty="0" err="1"/>
              <a:t>nucleation</a:t>
            </a:r>
            <a:r>
              <a:rPr lang="de-AT" sz="2800" dirty="0"/>
              <a:t> </a:t>
            </a:r>
            <a:r>
              <a:rPr lang="de-AT" sz="2800" dirty="0" err="1"/>
              <a:t>sites</a:t>
            </a:r>
            <a:r>
              <a:rPr lang="de-AT" sz="2800" dirty="0"/>
              <a:t> </a:t>
            </a:r>
            <a:r>
              <a:rPr lang="de-AT" sz="2800" dirty="0" smtClean="0"/>
              <a:t>– </a:t>
            </a:r>
            <a:r>
              <a:rPr lang="de-AT" sz="2800" dirty="0" err="1" smtClean="0"/>
              <a:t>grain&amp;subgrain</a:t>
            </a:r>
            <a:r>
              <a:rPr lang="de-AT" sz="2800" dirty="0" smtClean="0"/>
              <a:t> </a:t>
            </a:r>
            <a:r>
              <a:rPr lang="de-AT" sz="2800" dirty="0" err="1" smtClean="0"/>
              <a:t>boundaries</a:t>
            </a:r>
            <a:endParaRPr lang="de-AT" sz="2800" dirty="0"/>
          </a:p>
          <a:p>
            <a:pPr marL="342900" lvl="1" indent="-342900">
              <a:lnSpc>
                <a:spcPct val="200000"/>
              </a:lnSpc>
              <a:spcBef>
                <a:spcPts val="1000"/>
              </a:spcBef>
            </a:pPr>
            <a:endParaRPr lang="de-AT" sz="2800" dirty="0" smtClean="0"/>
          </a:p>
          <a:p>
            <a:pPr marL="342900" lvl="1" indent="-342900">
              <a:lnSpc>
                <a:spcPct val="200000"/>
              </a:lnSpc>
              <a:spcBef>
                <a:spcPts val="1000"/>
              </a:spcBef>
            </a:pPr>
            <a:r>
              <a:rPr lang="de-AT" sz="2800" dirty="0" err="1" smtClean="0"/>
              <a:t>Available</a:t>
            </a:r>
            <a:r>
              <a:rPr lang="de-AT" sz="2800" dirty="0" smtClean="0"/>
              <a:t> </a:t>
            </a:r>
            <a:r>
              <a:rPr lang="de-AT" sz="2800" dirty="0" err="1" smtClean="0"/>
              <a:t>nucleation</a:t>
            </a:r>
            <a:r>
              <a:rPr lang="de-AT" sz="2800" dirty="0" smtClean="0"/>
              <a:t> </a:t>
            </a:r>
            <a:r>
              <a:rPr lang="de-AT" sz="2800" dirty="0" err="1" smtClean="0"/>
              <a:t>sites</a:t>
            </a:r>
            <a:r>
              <a:rPr lang="de-AT" sz="2800" dirty="0" smtClean="0"/>
              <a:t> – </a:t>
            </a:r>
            <a:r>
              <a:rPr lang="de-AT" sz="2800" dirty="0" err="1" smtClean="0"/>
              <a:t>grain&amp;subgrain</a:t>
            </a:r>
            <a:r>
              <a:rPr lang="de-AT" sz="2800" dirty="0" smtClean="0"/>
              <a:t> </a:t>
            </a:r>
            <a:r>
              <a:rPr lang="de-AT" sz="2800" dirty="0" err="1" smtClean="0"/>
              <a:t>boundary</a:t>
            </a:r>
            <a:r>
              <a:rPr lang="de-AT" sz="2800" dirty="0" smtClean="0"/>
              <a:t> </a:t>
            </a:r>
            <a:r>
              <a:rPr lang="de-AT" sz="2800" dirty="0" err="1" smtClean="0"/>
              <a:t>edges</a:t>
            </a:r>
            <a:endParaRPr lang="de-AT" sz="2800" dirty="0" smtClean="0"/>
          </a:p>
          <a:p>
            <a:pPr marL="342900" lvl="1" indent="-342900">
              <a:lnSpc>
                <a:spcPct val="200000"/>
              </a:lnSpc>
              <a:spcBef>
                <a:spcPts val="1000"/>
              </a:spcBef>
            </a:pPr>
            <a:endParaRPr lang="de-AT" sz="2800" dirty="0"/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de-AT" sz="2800" dirty="0" err="1" smtClean="0"/>
              <a:t>Available</a:t>
            </a:r>
            <a:r>
              <a:rPr lang="de-AT" sz="2800" dirty="0" smtClean="0"/>
              <a:t> </a:t>
            </a:r>
            <a:r>
              <a:rPr lang="de-AT" sz="2800" dirty="0" err="1" smtClean="0"/>
              <a:t>nucleation</a:t>
            </a:r>
            <a:r>
              <a:rPr lang="de-AT" sz="2800" dirty="0" smtClean="0"/>
              <a:t> </a:t>
            </a:r>
            <a:r>
              <a:rPr lang="de-AT" sz="2800" dirty="0" err="1" smtClean="0"/>
              <a:t>sites</a:t>
            </a:r>
            <a:r>
              <a:rPr lang="de-AT" sz="2800" dirty="0" smtClean="0"/>
              <a:t> – </a:t>
            </a:r>
            <a:r>
              <a:rPr lang="de-AT" sz="2800" dirty="0" err="1" smtClean="0"/>
              <a:t>grain&amp;subgrain</a:t>
            </a:r>
            <a:r>
              <a:rPr lang="de-AT" sz="2800" dirty="0" smtClean="0"/>
              <a:t> </a:t>
            </a:r>
            <a:r>
              <a:rPr lang="de-AT" sz="2800" dirty="0" err="1"/>
              <a:t>boundary</a:t>
            </a:r>
            <a:r>
              <a:rPr lang="de-AT" sz="2800" dirty="0"/>
              <a:t> </a:t>
            </a:r>
            <a:r>
              <a:rPr lang="de-AT" sz="2800" dirty="0" err="1" smtClean="0"/>
              <a:t>corners</a:t>
            </a:r>
            <a:r>
              <a:rPr lang="de-AT" sz="2800" dirty="0" smtClean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/>
              <p:cNvSpPr txBox="1"/>
              <p:nvPr/>
            </p:nvSpPr>
            <p:spPr>
              <a:xfrm>
                <a:off x="3370358" y="2214897"/>
                <a:ext cx="3897215" cy="1070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𝑔𝑏</m:t>
                          </m:r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𝑠𝑔𝑏</m:t>
                          </m:r>
                        </m:sub>
                      </m:sSub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𝑡𝑑h</m:t>
                              </m:r>
                            </m:sub>
                          </m:sSub>
                        </m:num>
                        <m:den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𝑡𝑑h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A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2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AT" sz="28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A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28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AT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358" y="2214897"/>
                <a:ext cx="3897215" cy="10706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/>
              <p:cNvSpPr txBox="1"/>
              <p:nvPr/>
            </p:nvSpPr>
            <p:spPr>
              <a:xfrm>
                <a:off x="3187264" y="4203706"/>
                <a:ext cx="4263402" cy="1070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𝑔𝑏</m:t>
                          </m:r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𝑠𝑔𝑏𝑒</m:t>
                          </m:r>
                        </m:sub>
                      </m:sSub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𝑡𝑑h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𝑡𝑑h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AT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A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2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AT" sz="28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A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28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AT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/3</m:t>
                          </m:r>
                        </m:sup>
                      </m:sSup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264" y="4203706"/>
                <a:ext cx="4263402" cy="1070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3641820" y="5848149"/>
                <a:ext cx="3354290" cy="882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𝑔𝑏</m:t>
                          </m:r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𝑠𝑔𝑏𝑐</m:t>
                          </m:r>
                        </m:sub>
                      </m:sSub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b>
                            <m:sSubPr>
                              <m:ctrlPr>
                                <a:rPr lang="de-A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AT" sz="2800" i="1">
                                  <a:latin typeface="Cambria Math" panose="02040503050406030204" pitchFamily="18" charset="0"/>
                                </a:rPr>
                                <m:t>𝑡𝑑h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820" y="5848149"/>
                <a:ext cx="3354290" cy="8822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9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Breitbild</PresentationFormat>
  <Paragraphs>194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Wingdings</vt:lpstr>
      <vt:lpstr>Office Theme</vt:lpstr>
      <vt:lpstr>Nucleation sites of preciptates in MatCalc simulations  (MatCalc 5.61.0017)</vt:lpstr>
      <vt:lpstr>What is it all about?</vt:lpstr>
      <vt:lpstr>What is it all about?</vt:lpstr>
      <vt:lpstr>Number of available nucleation sites </vt:lpstr>
      <vt:lpstr>Number of available nucleation sites </vt:lpstr>
      <vt:lpstr>Number of available nucleation sites </vt:lpstr>
      <vt:lpstr>Number of available nucleation sites </vt:lpstr>
      <vt:lpstr>Number of available nucleation sites </vt:lpstr>
      <vt:lpstr>Number of available nucleation sites </vt:lpstr>
      <vt:lpstr>Number of available nucleation sites </vt:lpstr>
      <vt:lpstr>Interfacial energy model</vt:lpstr>
      <vt:lpstr>Interfacial energy model</vt:lpstr>
      <vt:lpstr>Interfacial energy model</vt:lpstr>
      <vt:lpstr>Interfacial energy model</vt:lpstr>
      <vt:lpstr>Interfacial energy model</vt:lpstr>
      <vt:lpstr>Interfacial energy model</vt:lpstr>
      <vt:lpstr>Interfacial energy model</vt:lpstr>
      <vt:lpstr>Precipitate growth &amp; coarsening</vt:lpstr>
      <vt:lpstr>Precipitate growth &amp; coarsening</vt:lpstr>
      <vt:lpstr>Precipitate growth &amp; coarsening</vt:lpstr>
      <vt:lpstr>Precipitate growth &amp; coarsening</vt:lpstr>
      <vt:lpstr>Nucleation on the precipitate surface</vt:lpstr>
      <vt:lpstr>Nucleation on the precipitate surface</vt:lpstr>
      <vt:lpstr>Nucleation within the precipitate</vt:lpstr>
      <vt:lpstr>Nucleation within the precipitate</vt:lpstr>
      <vt:lpstr>Transformation of the precipitate</vt:lpstr>
      <vt:lpstr>Transformation of the precipitate</vt:lpstr>
      <vt:lpstr>Transformation of the precipitate</vt:lpstr>
      <vt:lpstr>Transformation of the precipitate</vt:lpstr>
      <vt:lpstr>Direct particle transformation</vt:lpstr>
      <vt:lpstr>Acknowledgments</vt:lpstr>
      <vt:lpstr>PowerPoint-Präsentation</vt:lpstr>
    </vt:vector>
  </TitlesOfParts>
  <Company>TU Wien - Campusversion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MatCalc approach for the modelling of the vacancy concentration evolution  (MatCalc 5.60.0005)</dc:title>
  <dc:creator>Warczok Piotr</dc:creator>
  <cp:lastModifiedBy>Warczok Piotr</cp:lastModifiedBy>
  <cp:revision>58</cp:revision>
  <dcterms:created xsi:type="dcterms:W3CDTF">2014-03-20T09:02:12Z</dcterms:created>
  <dcterms:modified xsi:type="dcterms:W3CDTF">2014-07-17T16:07:51Z</dcterms:modified>
</cp:coreProperties>
</file>