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43" r:id="rId5"/>
    <p:sldId id="346" r:id="rId6"/>
    <p:sldId id="347" r:id="rId7"/>
    <p:sldId id="348" r:id="rId8"/>
    <p:sldId id="349" r:id="rId9"/>
    <p:sldId id="352" r:id="rId10"/>
    <p:sldId id="355" r:id="rId11"/>
    <p:sldId id="364" r:id="rId12"/>
    <p:sldId id="350" r:id="rId13"/>
    <p:sldId id="353" r:id="rId14"/>
    <p:sldId id="356" r:id="rId15"/>
    <p:sldId id="357" r:id="rId16"/>
    <p:sldId id="362" r:id="rId17"/>
    <p:sldId id="359" r:id="rId18"/>
    <p:sldId id="363" r:id="rId19"/>
    <p:sldId id="361" r:id="rId20"/>
    <p:sldId id="354" r:id="rId21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1.png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61.wmf"/><Relationship Id="rId4" Type="http://schemas.openxmlformats.org/officeDocument/2006/relationships/image" Target="../media/image67.wmf"/><Relationship Id="rId9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pn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3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3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image" Target="../media/image3.wmf"/><Relationship Id="rId1" Type="http://schemas.openxmlformats.org/officeDocument/2006/relationships/image" Target="../media/image29.wmf"/><Relationship Id="rId6" Type="http://schemas.openxmlformats.org/officeDocument/2006/relationships/image" Target="../media/image25.wmf"/><Relationship Id="rId5" Type="http://schemas.openxmlformats.org/officeDocument/2006/relationships/image" Target="../media/image26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C134-B27A-4684-B080-B22E562927D9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F35B-AD6D-4E0D-BD5D-32C716C8DA3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1717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0CA0-1905-4E6F-B7B2-4E4A8FBCBA7C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EBD8-8442-4907-A9D8-1064D95BC0C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1186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1121-7140-45A4-A693-CE754AB77F69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126B0-4CF1-4AE4-9E59-CDCC3373BC1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9880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DB8B-CB35-482A-8971-CACE61BA74EA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C86BA-E1DD-4A78-AA2A-7C2DEE6F51F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8885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AA52-FB57-4ED1-92B1-A27F55206818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4D21E-C84F-4AED-92F1-71A74DE1651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70943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445F-14DB-46E2-BB35-4444174B4A74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D9C18-68C6-4EE6-A5EB-ED1504BF2C5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1063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66A0-6614-47F2-8CC9-8B330EBF12FC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A839E-6050-480C-893B-72CF20EF4E3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5279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999F-113F-42A3-B2CE-B7EC80AE0154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DED5-81C5-430B-B3AB-F20EE6EB0B7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33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0FE3-C677-4376-B97A-D9C744CB27E8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689A-276C-4820-A349-20D83CFD83A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5884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B245-17EE-4929-B69A-FA9A23F834BC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AF3A-C817-487B-BD09-F6718ABF671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021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E3DC-23F8-4BE3-93E9-0E4AD838BE15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FA792-812D-45E9-B5F4-0C930D3E6E5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2099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907E4C-499C-4C0B-975F-268CBAE83262}" type="datetimeFigureOut">
              <a:rPr lang="de-AT"/>
              <a:pPr>
                <a:defRPr/>
              </a:pPr>
              <a:t>09.10.2014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8D7399-185A-4029-8CDD-53D5CF7405F8}" type="slidenum">
              <a:rPr lang="de-AT" altLang="de-DE"/>
              <a:pPr/>
              <a:t>‹Nr.›</a:t>
            </a:fld>
            <a:endParaRPr lang="de-AT" altLang="de-DE"/>
          </a:p>
        </p:txBody>
      </p:sp>
      <p:pic>
        <p:nvPicPr>
          <p:cNvPr id="1031" name="Grafik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79375"/>
            <a:ext cx="24463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4.png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png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png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37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image" Target="../media/image63.png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2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69.wmf"/><Relationship Id="rId22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5.wmf"/><Relationship Id="rId11" Type="http://schemas.openxmlformats.org/officeDocument/2006/relationships/image" Target="../media/image73.png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2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7" Type="http://schemas.openxmlformats.org/officeDocument/2006/relationships/image" Target="../media/image7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7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3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1425575" y="1790700"/>
            <a:ext cx="9144000" cy="2387600"/>
          </a:xfrm>
        </p:spPr>
        <p:txBody>
          <a:bodyPr/>
          <a:lstStyle/>
          <a:p>
            <a:r>
              <a:rPr lang="de-AT" altLang="de-DE" sz="4400" smtClean="0"/>
              <a:t>Precipitate shape factors</a:t>
            </a:r>
            <a:br>
              <a:rPr lang="de-AT" altLang="de-DE" sz="4400" smtClean="0"/>
            </a:br>
            <a:r>
              <a:rPr lang="de-AT" altLang="de-DE" sz="4400" smtClean="0"/>
              <a:t/>
            </a:r>
            <a:br>
              <a:rPr lang="de-AT" altLang="de-DE" sz="4400" smtClean="0"/>
            </a:br>
            <a:r>
              <a:rPr lang="de-AT" altLang="de-DE" sz="3600" smtClean="0"/>
              <a:t>(MatCalc 5.61.0027)</a:t>
            </a:r>
          </a:p>
        </p:txBody>
      </p:sp>
      <p:sp>
        <p:nvSpPr>
          <p:cNvPr id="13314" name="Untertitel 2"/>
          <p:cNvSpPr>
            <a:spLocks noGrp="1"/>
          </p:cNvSpPr>
          <p:nvPr>
            <p:ph type="subTitle" idx="1"/>
          </p:nvPr>
        </p:nvSpPr>
        <p:spPr>
          <a:xfrm>
            <a:off x="1612900" y="5046663"/>
            <a:ext cx="9144000" cy="1655762"/>
          </a:xfrm>
        </p:spPr>
        <p:txBody>
          <a:bodyPr/>
          <a:lstStyle/>
          <a:p>
            <a:endParaRPr lang="de-AT" altLang="de-DE" smtClean="0"/>
          </a:p>
          <a:p>
            <a:r>
              <a:rPr lang="de-AT" altLang="de-DE" smtClean="0"/>
              <a:t>P. Warczok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Precipitate growth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88999"/>
            <a:ext cx="10682590" cy="436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Precipitate growth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88999"/>
            <a:ext cx="10682590" cy="4360931"/>
          </a:xfrm>
          <a:prstGeom prst="rect">
            <a:avLst/>
          </a:prstGeom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33383" y="2820698"/>
            <a:ext cx="9794789" cy="1754326"/>
          </a:xfrm>
          <a:prstGeom prst="rect">
            <a:avLst/>
          </a:prstGeom>
          <a:solidFill>
            <a:schemeClr val="bg1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de-AT" sz="2400" dirty="0" smtClean="0"/>
          </a:p>
          <a:p>
            <a:pPr algn="ctr">
              <a:lnSpc>
                <a:spcPct val="150000"/>
              </a:lnSpc>
            </a:pPr>
            <a:r>
              <a:rPr lang="de-AT" sz="2400" dirty="0" smtClean="0"/>
              <a:t>Shape </a:t>
            </a:r>
            <a:r>
              <a:rPr lang="de-AT" sz="2400" dirty="0" err="1" smtClean="0"/>
              <a:t>factors</a:t>
            </a:r>
            <a:r>
              <a:rPr lang="de-AT" sz="2400" dirty="0" smtClean="0"/>
              <a:t> do not </a:t>
            </a:r>
            <a:r>
              <a:rPr lang="de-AT" sz="2400" dirty="0" err="1" smtClean="0"/>
              <a:t>influence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precipitate</a:t>
            </a:r>
            <a:r>
              <a:rPr lang="de-AT" sz="2400" dirty="0" smtClean="0"/>
              <a:t> </a:t>
            </a:r>
            <a:r>
              <a:rPr lang="de-AT" sz="2400" dirty="0" err="1" smtClean="0"/>
              <a:t>nucleation</a:t>
            </a:r>
            <a:r>
              <a:rPr lang="de-AT" sz="2400" dirty="0" smtClean="0"/>
              <a:t> </a:t>
            </a:r>
            <a:r>
              <a:rPr lang="de-AT" sz="2400" dirty="0" err="1" smtClean="0"/>
              <a:t>stage</a:t>
            </a:r>
            <a:r>
              <a:rPr lang="de-AT" sz="2400" dirty="0" smtClean="0"/>
              <a:t> in </a:t>
            </a:r>
            <a:r>
              <a:rPr lang="de-AT" sz="2400" dirty="0" err="1" smtClean="0"/>
              <a:t>MatCalc</a:t>
            </a:r>
            <a:r>
              <a:rPr lang="de-AT" sz="2400" dirty="0" smtClean="0"/>
              <a:t> </a:t>
            </a:r>
            <a:r>
              <a:rPr lang="de-AT" sz="2400" dirty="0" smtClean="0"/>
              <a:t>!!!</a:t>
            </a:r>
          </a:p>
          <a:p>
            <a:pPr algn="ctr">
              <a:lnSpc>
                <a:spcPct val="150000"/>
              </a:lnSpc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324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Inhaltsplatzhalter 2"/>
          <p:cNvSpPr>
            <a:spLocks/>
          </p:cNvSpPr>
          <p:nvPr/>
        </p:nvSpPr>
        <p:spPr bwMode="auto">
          <a:xfrm>
            <a:off x="838200" y="1825625"/>
            <a:ext cx="4840288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Growth rates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de-AT" altLang="de-DE" sz="2800"/>
              <a:t>(Anisotropy effects neglected!)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Minimal diffusion distances for disc growth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de-AT" altLang="de-DE" sz="2800"/>
          </a:p>
        </p:txBody>
      </p:sp>
      <p:sp>
        <p:nvSpPr>
          <p:cNvPr id="5530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Precipitate growth</a:t>
            </a: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5983288" y="1541463"/>
          <a:ext cx="5424487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Bitmap Image" r:id="rId5" imgW="5544324" imgH="4858428" progId="Paint.Picture">
                  <p:embed/>
                </p:oleObj>
              </mc:Choice>
              <mc:Fallback>
                <p:oleObj name="Bitmap Image" r:id="rId5" imgW="5544324" imgH="485842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1541463"/>
                        <a:ext cx="5424487" cy="475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feld 9"/>
          <p:cNvSpPr txBox="1">
            <a:spLocks noChangeArrowheads="1"/>
          </p:cNvSpPr>
          <p:nvPr/>
        </p:nvSpPr>
        <p:spPr bwMode="auto">
          <a:xfrm>
            <a:off x="3051175" y="634841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Kozeschnik et. al., Mater. Sci. Eng. A., 441 (2006) 68-72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/>
              <a:t>Surface-</a:t>
            </a:r>
            <a:r>
              <a:rPr lang="de-AT" altLang="de-DE" sz="2800" dirty="0" err="1"/>
              <a:t>surface</a:t>
            </a:r>
            <a:r>
              <a:rPr lang="de-AT" altLang="de-DE" sz="2800" dirty="0"/>
              <a:t> </a:t>
            </a:r>
            <a:r>
              <a:rPr lang="de-AT" altLang="de-DE" sz="2800" dirty="0" err="1"/>
              <a:t>precipitate</a:t>
            </a:r>
            <a:r>
              <a:rPr lang="de-AT" altLang="de-DE" sz="2800" dirty="0"/>
              <a:t> </a:t>
            </a:r>
            <a:r>
              <a:rPr lang="de-AT" altLang="de-DE" sz="2800" dirty="0" err="1"/>
              <a:t>distance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20989"/>
              </p:ext>
            </p:extLst>
          </p:nvPr>
        </p:nvGraphicFramePr>
        <p:xfrm>
          <a:off x="1119188" y="2695575"/>
          <a:ext cx="17414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7" name="Formel" r:id="rId3" imgW="711000" imgH="253800" progId="Equation.3">
                  <p:embed/>
                </p:oleObj>
              </mc:Choice>
              <mc:Fallback>
                <p:oleObj name="Formel" r:id="rId3" imgW="7110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695575"/>
                        <a:ext cx="17414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266066" y="2124756"/>
            <a:ext cx="490570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/>
              <a:t> Shear </a:t>
            </a:r>
            <a:r>
              <a:rPr lang="en-CA" altLang="de-DE" sz="2000" dirty="0" smtClean="0"/>
              <a:t>stress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Shear stress for </a:t>
            </a:r>
            <a:r>
              <a:rPr lang="en-CA" altLang="de-DE" sz="2000" dirty="0" err="1" smtClean="0"/>
              <a:t>Orowan</a:t>
            </a:r>
            <a:r>
              <a:rPr lang="en-CA" altLang="de-DE" sz="2000" dirty="0" smtClean="0"/>
              <a:t> mechanism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 smtClean="0"/>
              <a:t> Shear stress for </a:t>
            </a:r>
            <a:r>
              <a:rPr lang="en-CA" altLang="de-DE" sz="2000" dirty="0" err="1" smtClean="0"/>
              <a:t>shearable</a:t>
            </a:r>
            <a:r>
              <a:rPr lang="en-CA" altLang="de-DE" sz="2000" dirty="0" smtClean="0"/>
              <a:t> precipitates</a:t>
            </a:r>
            <a:endParaRPr lang="en-CA" altLang="de-DE" sz="20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/>
              <a:t> Distance between the </a:t>
            </a:r>
            <a:r>
              <a:rPr lang="en-CA" altLang="de-DE" sz="2000" dirty="0" smtClean="0"/>
              <a:t>precipitates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Precipitate radius</a:t>
            </a:r>
            <a:endParaRPr lang="en-CA" altLang="de-DE" sz="20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Outer cut-off radius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 dirty="0" smtClean="0"/>
              <a:t> Equivalent radius</a:t>
            </a:r>
            <a:endParaRPr lang="en-CA" altLang="de-DE" sz="2000" dirty="0"/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738298"/>
              </p:ext>
            </p:extLst>
          </p:nvPr>
        </p:nvGraphicFramePr>
        <p:xfrm>
          <a:off x="5795997" y="3586491"/>
          <a:ext cx="4000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8" name="Equation" r:id="rId5" imgW="190440" imgH="241200" progId="Equation.3">
                  <p:embed/>
                </p:oleObj>
              </mc:Choice>
              <mc:Fallback>
                <p:oleObj name="Equation" r:id="rId5" imgW="19044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97" y="3586491"/>
                        <a:ext cx="4000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06941"/>
              </p:ext>
            </p:extLst>
          </p:nvPr>
        </p:nvGraphicFramePr>
        <p:xfrm>
          <a:off x="5795997" y="4460623"/>
          <a:ext cx="479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9" name="Formel" r:id="rId7" imgW="228600" imgH="241200" progId="Equation.3">
                  <p:embed/>
                </p:oleObj>
              </mc:Choice>
              <mc:Fallback>
                <p:oleObj name="Formel" r:id="rId7" imgW="2286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97" y="4460623"/>
                        <a:ext cx="4794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04125"/>
              </p:ext>
            </p:extLst>
          </p:nvPr>
        </p:nvGraphicFramePr>
        <p:xfrm>
          <a:off x="5894388" y="2330470"/>
          <a:ext cx="2667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0" name="Formel" r:id="rId9" imgW="126720" imgH="139680" progId="Equation.3">
                  <p:embed/>
                </p:oleObj>
              </mc:Choice>
              <mc:Fallback>
                <p:oleObj name="Formel" r:id="rId9" imgW="126720" imgH="139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2330470"/>
                        <a:ext cx="2667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97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Sonderegger B., Kozeschnik E., Scripta Mater., 66 (2012) 52-55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80230"/>
              </p:ext>
            </p:extLst>
          </p:nvPr>
        </p:nvGraphicFramePr>
        <p:xfrm>
          <a:off x="965200" y="3697288"/>
          <a:ext cx="2890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1" name="Formel" r:id="rId11" imgW="1180800" imgH="253800" progId="Equation.3">
                  <p:embed/>
                </p:oleObj>
              </mc:Choice>
              <mc:Fallback>
                <p:oleObj name="Formel" r:id="rId11" imgW="1180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697288"/>
                        <a:ext cx="2890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33397"/>
              </p:ext>
            </p:extLst>
          </p:nvPr>
        </p:nvGraphicFramePr>
        <p:xfrm>
          <a:off x="1027113" y="4642392"/>
          <a:ext cx="2393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2" name="Formel" r:id="rId13" imgW="977760" imgH="266400" progId="Equation.3">
                  <p:embed/>
                </p:oleObj>
              </mc:Choice>
              <mc:Fallback>
                <p:oleObj name="Formel" r:id="rId13" imgW="977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642392"/>
                        <a:ext cx="23939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24634"/>
              </p:ext>
            </p:extLst>
          </p:nvPr>
        </p:nvGraphicFramePr>
        <p:xfrm>
          <a:off x="5845294" y="4881643"/>
          <a:ext cx="3714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3" name="Formel" r:id="rId15" imgW="177480" imgH="241200" progId="Equation.3">
                  <p:embed/>
                </p:oleObj>
              </mc:Choice>
              <mc:Fallback>
                <p:oleObj name="Formel" r:id="rId15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294" y="4881643"/>
                        <a:ext cx="3714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222803"/>
              </p:ext>
            </p:extLst>
          </p:nvPr>
        </p:nvGraphicFramePr>
        <p:xfrm>
          <a:off x="5508626" y="2653021"/>
          <a:ext cx="8524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4" name="Formel" r:id="rId17" imgW="406080" imgH="228600" progId="Equation.3">
                  <p:embed/>
                </p:oleObj>
              </mc:Choice>
              <mc:Fallback>
                <p:oleObj name="Formel" r:id="rId17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6" y="2653021"/>
                        <a:ext cx="852487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069598"/>
              </p:ext>
            </p:extLst>
          </p:nvPr>
        </p:nvGraphicFramePr>
        <p:xfrm>
          <a:off x="5694363" y="3082122"/>
          <a:ext cx="6667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5" name="Formel" r:id="rId19" imgW="317160" imgH="228600" progId="Equation.3">
                  <p:embed/>
                </p:oleObj>
              </mc:Choice>
              <mc:Fallback>
                <p:oleObj name="Formel" r:id="rId19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3082122"/>
                        <a:ext cx="6667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710530"/>
              </p:ext>
            </p:extLst>
          </p:nvPr>
        </p:nvGraphicFramePr>
        <p:xfrm>
          <a:off x="5884230" y="4131794"/>
          <a:ext cx="23812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" name="Formel" r:id="rId21" imgW="114120" imgH="126720" progId="Equation.3">
                  <p:embed/>
                </p:oleObj>
              </mc:Choice>
              <mc:Fallback>
                <p:oleObj name="Formel" r:id="rId21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230" y="4131794"/>
                        <a:ext cx="238125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/>
              <a:t>Surface-</a:t>
            </a:r>
            <a:r>
              <a:rPr lang="de-AT" altLang="de-DE" sz="2800" dirty="0" err="1"/>
              <a:t>surface</a:t>
            </a:r>
            <a:r>
              <a:rPr lang="de-AT" altLang="de-DE" sz="2800" dirty="0"/>
              <a:t> </a:t>
            </a:r>
            <a:r>
              <a:rPr lang="de-AT" altLang="de-DE" sz="2800" dirty="0" err="1"/>
              <a:t>precipitate</a:t>
            </a:r>
            <a:r>
              <a:rPr lang="de-AT" altLang="de-DE" sz="2800" dirty="0"/>
              <a:t> </a:t>
            </a:r>
            <a:r>
              <a:rPr lang="de-AT" altLang="de-DE" sz="2800" dirty="0" err="1"/>
              <a:t>distance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0339"/>
              </p:ext>
            </p:extLst>
          </p:nvPr>
        </p:nvGraphicFramePr>
        <p:xfrm>
          <a:off x="985838" y="2265363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0" name="Formel" r:id="rId3" imgW="711000" imgH="253800" progId="Equation.3">
                  <p:embed/>
                </p:oleObj>
              </mc:Choice>
              <mc:Fallback>
                <p:oleObj name="Formel" r:id="rId3" imgW="71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265363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303717"/>
              </p:ext>
            </p:extLst>
          </p:nvPr>
        </p:nvGraphicFramePr>
        <p:xfrm>
          <a:off x="1108868" y="3071813"/>
          <a:ext cx="16462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1" name="Equation" r:id="rId5" imgW="672840" imgH="241200" progId="Equation.3">
                  <p:embed/>
                </p:oleObj>
              </mc:Choice>
              <mc:Fallback>
                <p:oleObj name="Equation" r:id="rId5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868" y="3071813"/>
                        <a:ext cx="16462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882650" y="3690938"/>
          <a:ext cx="307498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2" name="Equation" r:id="rId7" imgW="1257120" imgH="507960" progId="Equation.3">
                  <p:embed/>
                </p:oleObj>
              </mc:Choice>
              <mc:Fallback>
                <p:oleObj name="Equation" r:id="rId7" imgW="1257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690938"/>
                        <a:ext cx="3074988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239838" y="5019675"/>
            <a:ext cx="52355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/>
              <a:t> Shear stress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/>
              <a:t> Distance between the precipitates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altLang="de-DE" sz="2000"/>
              <a:t> Distance between the spherical precipitates</a:t>
            </a:r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896938" y="5554663"/>
          <a:ext cx="4000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" name="Equation" r:id="rId9" imgW="190440" imgH="241200" progId="Equation.3">
                  <p:embed/>
                </p:oleObj>
              </mc:Choice>
              <mc:Fallback>
                <p:oleObj name="Equation" r:id="rId9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5554663"/>
                        <a:ext cx="4000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760413" y="5973763"/>
          <a:ext cx="5603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4" name="Equation" r:id="rId11" imgW="266400" imgH="241200" progId="Equation.3">
                  <p:embed/>
                </p:oleObj>
              </mc:Choice>
              <mc:Fallback>
                <p:oleObj name="Equation" r:id="rId11" imgW="266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5973763"/>
                        <a:ext cx="5603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027113" y="5248275"/>
          <a:ext cx="2667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5" name="Equation" r:id="rId13" imgW="126720" imgH="139680" progId="Equation.3">
                  <p:embed/>
                </p:oleObj>
              </mc:Choice>
              <mc:Fallback>
                <p:oleObj name="Equation" r:id="rId13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5248275"/>
                        <a:ext cx="2667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348098"/>
              </p:ext>
            </p:extLst>
          </p:nvPr>
        </p:nvGraphicFramePr>
        <p:xfrm>
          <a:off x="6499225" y="1308894"/>
          <a:ext cx="53340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6" name="Bitmap Image" r:id="rId15" imgW="5334745" imgH="4971429" progId="Paint.Picture">
                  <p:embed/>
                </p:oleObj>
              </mc:Choice>
              <mc:Fallback>
                <p:oleObj name="Bitmap Image" r:id="rId15" imgW="5334745" imgH="49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1308894"/>
                        <a:ext cx="5334000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97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dirty="0"/>
              <a:t>Sonderegger B., Kozeschnik E., </a:t>
            </a:r>
            <a:r>
              <a:rPr lang="de-AT" altLang="de-DE" dirty="0" err="1"/>
              <a:t>Scripta</a:t>
            </a:r>
            <a:r>
              <a:rPr lang="de-AT" altLang="de-DE" dirty="0"/>
              <a:t> Mater., 66 (2012) 52-55</a:t>
            </a:r>
          </a:p>
        </p:txBody>
      </p:sp>
      <p:sp>
        <p:nvSpPr>
          <p:cNvPr id="13" name="Rechteck 12"/>
          <p:cNvSpPr/>
          <p:nvPr/>
        </p:nvSpPr>
        <p:spPr>
          <a:xfrm>
            <a:off x="1520352" y="2265363"/>
            <a:ext cx="532184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24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756313"/>
              </p:ext>
            </p:extLst>
          </p:nvPr>
        </p:nvGraphicFramePr>
        <p:xfrm>
          <a:off x="892175" y="2265760"/>
          <a:ext cx="1927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8" name="Formel" r:id="rId3" imgW="787320" imgH="253800" progId="Equation.3">
                  <p:embed/>
                </p:oleObj>
              </mc:Choice>
              <mc:Fallback>
                <p:oleObj name="Formel" r:id="rId3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265760"/>
                        <a:ext cx="19272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 smtClean="0"/>
              <a:t>Equivalent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radius</a:t>
            </a:r>
            <a:r>
              <a:rPr lang="de-AT" altLang="de-DE" sz="2800" dirty="0" smtClean="0"/>
              <a:t> - </a:t>
            </a:r>
            <a:r>
              <a:rPr lang="de-AT" altLang="de-DE" sz="2800" dirty="0" err="1" smtClean="0"/>
              <a:t>Shearable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precipitate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936962"/>
              </p:ext>
            </p:extLst>
          </p:nvPr>
        </p:nvGraphicFramePr>
        <p:xfrm>
          <a:off x="399349" y="3890963"/>
          <a:ext cx="5670711" cy="110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9" name="Formel" r:id="rId5" imgW="2730240" imgH="533160" progId="Equation.3">
                  <p:embed/>
                </p:oleObj>
              </mc:Choice>
              <mc:Fallback>
                <p:oleObj name="Formel" r:id="rId5" imgW="27302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49" y="3890963"/>
                        <a:ext cx="5670711" cy="1109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043422" y="1998663"/>
            <a:ext cx="394531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Equivalent radius for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Sphere radius for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  <a:endParaRPr lang="en-CA" altLang="de-DE" sz="2000" dirty="0"/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Equivalent radius for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Sphere radius for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Fraction of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Fraction of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48666"/>
              </p:ext>
            </p:extLst>
          </p:nvPr>
        </p:nvGraphicFramePr>
        <p:xfrm>
          <a:off x="7243322" y="2166735"/>
          <a:ext cx="8001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0" name="Formel" r:id="rId7" imgW="380880" imgH="241200" progId="Equation.3">
                  <p:embed/>
                </p:oleObj>
              </mc:Choice>
              <mc:Fallback>
                <p:oleObj name="Formel" r:id="rId7" imgW="38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322" y="2166735"/>
                        <a:ext cx="8001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5974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dirty="0" smtClean="0"/>
              <a:t>Ahmadi M.R. et al., Mater. </a:t>
            </a:r>
            <a:r>
              <a:rPr lang="de-AT" altLang="de-DE" dirty="0" err="1" smtClean="0"/>
              <a:t>Sci</a:t>
            </a:r>
            <a:r>
              <a:rPr lang="de-AT" altLang="de-DE" dirty="0" smtClean="0"/>
              <a:t>. Eng. </a:t>
            </a:r>
            <a:r>
              <a:rPr lang="de-AT" altLang="de-DE" dirty="0"/>
              <a:t>A</a:t>
            </a:r>
            <a:r>
              <a:rPr lang="de-AT" altLang="de-DE" dirty="0" smtClean="0"/>
              <a:t>, 590 </a:t>
            </a:r>
            <a:r>
              <a:rPr lang="de-AT" altLang="de-DE" dirty="0"/>
              <a:t>(</a:t>
            </a:r>
            <a:r>
              <a:rPr lang="de-AT" altLang="de-DE" dirty="0" smtClean="0"/>
              <a:t>2014) 262-266</a:t>
            </a:r>
            <a:endParaRPr lang="de-AT" altLang="de-DE" dirty="0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48209"/>
              </p:ext>
            </p:extLst>
          </p:nvPr>
        </p:nvGraphicFramePr>
        <p:xfrm>
          <a:off x="807633" y="4980258"/>
          <a:ext cx="485298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1" name="Formel" r:id="rId9" imgW="2336760" imgH="533160" progId="Equation.3">
                  <p:embed/>
                </p:oleObj>
              </mc:Choice>
              <mc:Fallback>
                <p:oleObj name="Formel" r:id="rId9" imgW="2336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633" y="4980258"/>
                        <a:ext cx="4852987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050739"/>
              </p:ext>
            </p:extLst>
          </p:nvPr>
        </p:nvGraphicFramePr>
        <p:xfrm>
          <a:off x="877888" y="3235325"/>
          <a:ext cx="31384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2" name="Formel" r:id="rId11" imgW="1511280" imgH="241200" progId="Equation.3">
                  <p:embed/>
                </p:oleObj>
              </mc:Choice>
              <mc:Fallback>
                <p:oleObj name="Formel" r:id="rId11" imgW="1511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235325"/>
                        <a:ext cx="31384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677284"/>
              </p:ext>
            </p:extLst>
          </p:nvPr>
        </p:nvGraphicFramePr>
        <p:xfrm>
          <a:off x="7219950" y="2776538"/>
          <a:ext cx="8810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3" name="Formel" r:id="rId13" imgW="419040" imgH="241200" progId="Equation.3">
                  <p:embed/>
                </p:oleObj>
              </mc:Choice>
              <mc:Fallback>
                <p:oleObj name="Formel" r:id="rId13" imgW="419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2776538"/>
                        <a:ext cx="88106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795688"/>
              </p:ext>
            </p:extLst>
          </p:nvPr>
        </p:nvGraphicFramePr>
        <p:xfrm>
          <a:off x="7204075" y="3384550"/>
          <a:ext cx="8810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4" name="Formel" r:id="rId15" imgW="419040" imgH="241200" progId="Equation.3">
                  <p:embed/>
                </p:oleObj>
              </mc:Choice>
              <mc:Fallback>
                <p:oleObj name="Formel" r:id="rId15" imgW="419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3384550"/>
                        <a:ext cx="8810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282183"/>
              </p:ext>
            </p:extLst>
          </p:nvPr>
        </p:nvGraphicFramePr>
        <p:xfrm>
          <a:off x="7164388" y="3975100"/>
          <a:ext cx="9588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5" name="Formel" r:id="rId17" imgW="457200" imgH="241200" progId="Equation.3">
                  <p:embed/>
                </p:oleObj>
              </mc:Choice>
              <mc:Fallback>
                <p:oleObj name="Formel" r:id="rId17" imgW="457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975100"/>
                        <a:ext cx="9588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164374"/>
              </p:ext>
            </p:extLst>
          </p:nvPr>
        </p:nvGraphicFramePr>
        <p:xfrm>
          <a:off x="7386638" y="4589463"/>
          <a:ext cx="6127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6" name="Formel" r:id="rId19" imgW="291960" imgH="241200" progId="Equation.3">
                  <p:embed/>
                </p:oleObj>
              </mc:Choice>
              <mc:Fallback>
                <p:oleObj name="Formel" r:id="rId19" imgW="29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8" y="4589463"/>
                        <a:ext cx="6127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49605"/>
              </p:ext>
            </p:extLst>
          </p:nvPr>
        </p:nvGraphicFramePr>
        <p:xfrm>
          <a:off x="7342188" y="5210175"/>
          <a:ext cx="6921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7" name="Formel" r:id="rId21" imgW="330120" imgH="228600" progId="Equation.3">
                  <p:embed/>
                </p:oleObj>
              </mc:Choice>
              <mc:Fallback>
                <p:oleObj name="Formel" r:id="rId21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8" y="5210175"/>
                        <a:ext cx="6921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20"/>
          <p:cNvSpPr/>
          <p:nvPr/>
        </p:nvSpPr>
        <p:spPr>
          <a:xfrm>
            <a:off x="2198451" y="2247089"/>
            <a:ext cx="620949" cy="624923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756313"/>
              </p:ext>
            </p:extLst>
          </p:nvPr>
        </p:nvGraphicFramePr>
        <p:xfrm>
          <a:off x="892175" y="2265760"/>
          <a:ext cx="1927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name="Formel" r:id="rId3" imgW="787320" imgH="253800" progId="Equation.3">
                  <p:embed/>
                </p:oleObj>
              </mc:Choice>
              <mc:Fallback>
                <p:oleObj name="Formel" r:id="rId3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265760"/>
                        <a:ext cx="19272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 smtClean="0"/>
              <a:t>Equivalent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radius</a:t>
            </a:r>
            <a:r>
              <a:rPr lang="de-AT" altLang="de-DE" sz="2800" dirty="0" smtClean="0"/>
              <a:t> - </a:t>
            </a:r>
            <a:r>
              <a:rPr lang="de-AT" altLang="de-DE" sz="2800" dirty="0" err="1" smtClean="0"/>
              <a:t>Shearable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precipitate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936962"/>
              </p:ext>
            </p:extLst>
          </p:nvPr>
        </p:nvGraphicFramePr>
        <p:xfrm>
          <a:off x="399349" y="3890963"/>
          <a:ext cx="5670711" cy="110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5" name="Formel" r:id="rId5" imgW="2730240" imgH="533160" progId="Equation.3">
                  <p:embed/>
                </p:oleObj>
              </mc:Choice>
              <mc:Fallback>
                <p:oleObj name="Formel" r:id="rId5" imgW="27302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49" y="3890963"/>
                        <a:ext cx="5670711" cy="1109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5974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dirty="0" smtClean="0"/>
              <a:t>Ahmadi M.R. et al., Mater. </a:t>
            </a:r>
            <a:r>
              <a:rPr lang="de-AT" altLang="de-DE" dirty="0" err="1" smtClean="0"/>
              <a:t>Sci</a:t>
            </a:r>
            <a:r>
              <a:rPr lang="de-AT" altLang="de-DE" dirty="0" smtClean="0"/>
              <a:t>. Eng. </a:t>
            </a:r>
            <a:r>
              <a:rPr lang="de-AT" altLang="de-DE" dirty="0"/>
              <a:t>A</a:t>
            </a:r>
            <a:r>
              <a:rPr lang="de-AT" altLang="de-DE" dirty="0" smtClean="0"/>
              <a:t>, 590 </a:t>
            </a:r>
            <a:r>
              <a:rPr lang="de-AT" altLang="de-DE" dirty="0"/>
              <a:t>(</a:t>
            </a:r>
            <a:r>
              <a:rPr lang="de-AT" altLang="de-DE" dirty="0" smtClean="0"/>
              <a:t>2014) 262-266</a:t>
            </a:r>
            <a:endParaRPr lang="de-AT" altLang="de-DE" dirty="0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48209"/>
              </p:ext>
            </p:extLst>
          </p:nvPr>
        </p:nvGraphicFramePr>
        <p:xfrm>
          <a:off x="807633" y="4980258"/>
          <a:ext cx="485298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Formel" r:id="rId7" imgW="2336760" imgH="533160" progId="Equation.3">
                  <p:embed/>
                </p:oleObj>
              </mc:Choice>
              <mc:Fallback>
                <p:oleObj name="Formel" r:id="rId7" imgW="2336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633" y="4980258"/>
                        <a:ext cx="4852987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65578"/>
              </p:ext>
            </p:extLst>
          </p:nvPr>
        </p:nvGraphicFramePr>
        <p:xfrm>
          <a:off x="877888" y="3235325"/>
          <a:ext cx="31384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Formel" r:id="rId9" imgW="1511280" imgH="241200" progId="Equation.3">
                  <p:embed/>
                </p:oleObj>
              </mc:Choice>
              <mc:Fallback>
                <p:oleObj name="Formel" r:id="rId9" imgW="1511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235325"/>
                        <a:ext cx="31384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20"/>
          <p:cNvSpPr/>
          <p:nvPr/>
        </p:nvSpPr>
        <p:spPr>
          <a:xfrm>
            <a:off x="2198451" y="2247089"/>
            <a:ext cx="620949" cy="624923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88163" y="2081279"/>
            <a:ext cx="4837705" cy="395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 smtClean="0"/>
              <a:t>Outer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cut</a:t>
            </a:r>
            <a:r>
              <a:rPr lang="de-AT" altLang="de-DE" sz="2800" dirty="0" smtClean="0"/>
              <a:t>-off </a:t>
            </a:r>
            <a:r>
              <a:rPr lang="de-AT" altLang="de-DE" sz="2800" dirty="0" err="1" smtClean="0"/>
              <a:t>radius</a:t>
            </a:r>
            <a:r>
              <a:rPr lang="de-AT" altLang="de-DE" sz="2800" dirty="0" smtClean="0"/>
              <a:t> – </a:t>
            </a:r>
            <a:r>
              <a:rPr lang="de-AT" altLang="de-DE" sz="2800" dirty="0" err="1" smtClean="0"/>
              <a:t>Orowan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mechanism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452767"/>
              </p:ext>
            </p:extLst>
          </p:nvPr>
        </p:nvGraphicFramePr>
        <p:xfrm>
          <a:off x="830263" y="2265363"/>
          <a:ext cx="20526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0" name="Formel" r:id="rId3" imgW="838080" imgH="253800" progId="Equation.3">
                  <p:embed/>
                </p:oleObj>
              </mc:Choice>
              <mc:Fallback>
                <p:oleObj name="Formel" r:id="rId3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2265363"/>
                        <a:ext cx="20526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170930"/>
              </p:ext>
            </p:extLst>
          </p:nvPr>
        </p:nvGraphicFramePr>
        <p:xfrm>
          <a:off x="444721" y="3825538"/>
          <a:ext cx="640873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1" name="Formel" r:id="rId5" imgW="3085920" imgH="533160" progId="Equation.3">
                  <p:embed/>
                </p:oleObj>
              </mc:Choice>
              <mc:Fallback>
                <p:oleObj name="Formel" r:id="rId5" imgW="3085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21" y="3825538"/>
                        <a:ext cx="6408738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043422" y="1998663"/>
            <a:ext cx="394531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Equivalent radius for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Sphere radius for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  <a:endParaRPr lang="en-CA" altLang="de-DE" sz="2000" dirty="0"/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Equivalent radius for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Sphere radius for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/>
              <a:t> </a:t>
            </a:r>
            <a:r>
              <a:rPr lang="en-CA" altLang="de-DE" sz="2000" dirty="0" smtClean="0"/>
              <a:t>Fraction of edge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CA" altLang="de-DE" sz="2000" dirty="0" smtClean="0"/>
              <a:t> Fraction of screw </a:t>
            </a:r>
            <a:r>
              <a:rPr lang="en-CA" altLang="de-DE" sz="2000" dirty="0" err="1" smtClean="0"/>
              <a:t>disl</a:t>
            </a:r>
            <a:r>
              <a:rPr lang="en-CA" altLang="de-DE" sz="2000" dirty="0" smtClean="0"/>
              <a:t>.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21817"/>
              </p:ext>
            </p:extLst>
          </p:nvPr>
        </p:nvGraphicFramePr>
        <p:xfrm>
          <a:off x="7189788" y="2166938"/>
          <a:ext cx="9080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2" name="Formel" r:id="rId7" imgW="431640" imgH="241200" progId="Equation.3">
                  <p:embed/>
                </p:oleObj>
              </mc:Choice>
              <mc:Fallback>
                <p:oleObj name="Formel" r:id="rId7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788" y="2166938"/>
                        <a:ext cx="9080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5974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dirty="0" smtClean="0"/>
              <a:t>Ahmadi M.R. et al., Mater. </a:t>
            </a:r>
            <a:r>
              <a:rPr lang="de-AT" altLang="de-DE" dirty="0" err="1" smtClean="0"/>
              <a:t>Sci</a:t>
            </a:r>
            <a:r>
              <a:rPr lang="de-AT" altLang="de-DE" dirty="0" smtClean="0"/>
              <a:t>. Eng. </a:t>
            </a:r>
            <a:r>
              <a:rPr lang="de-AT" altLang="de-DE" dirty="0"/>
              <a:t>A</a:t>
            </a:r>
            <a:r>
              <a:rPr lang="de-AT" altLang="de-DE" dirty="0" smtClean="0"/>
              <a:t>, 590 </a:t>
            </a:r>
            <a:r>
              <a:rPr lang="de-AT" altLang="de-DE" dirty="0"/>
              <a:t>(</a:t>
            </a:r>
            <a:r>
              <a:rPr lang="de-AT" altLang="de-DE" dirty="0" smtClean="0"/>
              <a:t>2014) 262-266</a:t>
            </a:r>
            <a:endParaRPr lang="de-AT" altLang="de-DE" dirty="0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3106"/>
              </p:ext>
            </p:extLst>
          </p:nvPr>
        </p:nvGraphicFramePr>
        <p:xfrm>
          <a:off x="493714" y="4919595"/>
          <a:ext cx="574992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3" name="Formel" r:id="rId9" imgW="2768400" imgH="533160" progId="Equation.3">
                  <p:embed/>
                </p:oleObj>
              </mc:Choice>
              <mc:Fallback>
                <p:oleObj name="Formel" r:id="rId9" imgW="27684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4" y="4919595"/>
                        <a:ext cx="574992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562925"/>
              </p:ext>
            </p:extLst>
          </p:nvPr>
        </p:nvGraphicFramePr>
        <p:xfrm>
          <a:off x="890588" y="3144838"/>
          <a:ext cx="34305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4" name="Formel" r:id="rId11" imgW="1650960" imgH="241200" progId="Equation.3">
                  <p:embed/>
                </p:oleObj>
              </mc:Choice>
              <mc:Fallback>
                <p:oleObj name="Formel" r:id="rId11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144838"/>
                        <a:ext cx="34305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675554"/>
              </p:ext>
            </p:extLst>
          </p:nvPr>
        </p:nvGraphicFramePr>
        <p:xfrm>
          <a:off x="7165975" y="2776538"/>
          <a:ext cx="989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5" name="Formel" r:id="rId13" imgW="469800" imgH="241200" progId="Equation.3">
                  <p:embed/>
                </p:oleObj>
              </mc:Choice>
              <mc:Fallback>
                <p:oleObj name="Formel" r:id="rId13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5" y="2776538"/>
                        <a:ext cx="98901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612232"/>
              </p:ext>
            </p:extLst>
          </p:nvPr>
        </p:nvGraphicFramePr>
        <p:xfrm>
          <a:off x="7151688" y="3384550"/>
          <a:ext cx="9874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6" name="Formel" r:id="rId15" imgW="469800" imgH="241200" progId="Equation.3">
                  <p:embed/>
                </p:oleObj>
              </mc:Choice>
              <mc:Fallback>
                <p:oleObj name="Formel" r:id="rId15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3384550"/>
                        <a:ext cx="9874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000974"/>
              </p:ext>
            </p:extLst>
          </p:nvPr>
        </p:nvGraphicFramePr>
        <p:xfrm>
          <a:off x="7110413" y="3975100"/>
          <a:ext cx="1066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7" name="Formel" r:id="rId17" imgW="507960" imgH="241200" progId="Equation.3">
                  <p:embed/>
                </p:oleObj>
              </mc:Choice>
              <mc:Fallback>
                <p:oleObj name="Formel" r:id="rId17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3975100"/>
                        <a:ext cx="10668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164374"/>
              </p:ext>
            </p:extLst>
          </p:nvPr>
        </p:nvGraphicFramePr>
        <p:xfrm>
          <a:off x="7386638" y="4589463"/>
          <a:ext cx="6127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" name="Formel" r:id="rId19" imgW="291960" imgH="241200" progId="Equation.3">
                  <p:embed/>
                </p:oleObj>
              </mc:Choice>
              <mc:Fallback>
                <p:oleObj name="Formel" r:id="rId19" imgW="29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8" y="4589463"/>
                        <a:ext cx="6127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49605"/>
              </p:ext>
            </p:extLst>
          </p:nvPr>
        </p:nvGraphicFramePr>
        <p:xfrm>
          <a:off x="7342188" y="5210175"/>
          <a:ext cx="6921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9" name="Formel" r:id="rId21" imgW="330120" imgH="228600" progId="Equation.3">
                  <p:embed/>
                </p:oleObj>
              </mc:Choice>
              <mc:Fallback>
                <p:oleObj name="Formel" r:id="rId21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8" y="5210175"/>
                        <a:ext cx="6921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20"/>
          <p:cNvSpPr/>
          <p:nvPr/>
        </p:nvSpPr>
        <p:spPr>
          <a:xfrm>
            <a:off x="2175112" y="2239963"/>
            <a:ext cx="626454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03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 smtClean="0"/>
              <a:t>Outer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cut</a:t>
            </a:r>
            <a:r>
              <a:rPr lang="de-AT" altLang="de-DE" sz="2800" dirty="0" smtClean="0"/>
              <a:t>-off </a:t>
            </a:r>
            <a:r>
              <a:rPr lang="de-AT" altLang="de-DE" sz="2800" dirty="0" err="1" smtClean="0"/>
              <a:t>radius</a:t>
            </a:r>
            <a:r>
              <a:rPr lang="de-AT" altLang="de-DE" sz="2800" dirty="0" smtClean="0"/>
              <a:t> – </a:t>
            </a:r>
            <a:r>
              <a:rPr lang="de-AT" altLang="de-DE" sz="2800" dirty="0" err="1" smtClean="0"/>
              <a:t>Orowan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mechanism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452767"/>
              </p:ext>
            </p:extLst>
          </p:nvPr>
        </p:nvGraphicFramePr>
        <p:xfrm>
          <a:off x="830263" y="2265363"/>
          <a:ext cx="20526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Formel" r:id="rId3" imgW="838080" imgH="253800" progId="Equation.3">
                  <p:embed/>
                </p:oleObj>
              </mc:Choice>
              <mc:Fallback>
                <p:oleObj name="Formel" r:id="rId3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2265363"/>
                        <a:ext cx="20526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170930"/>
              </p:ext>
            </p:extLst>
          </p:nvPr>
        </p:nvGraphicFramePr>
        <p:xfrm>
          <a:off x="444721" y="3825538"/>
          <a:ext cx="640873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Formel" r:id="rId5" imgW="3085920" imgH="533160" progId="Equation.3">
                  <p:embed/>
                </p:oleObj>
              </mc:Choice>
              <mc:Fallback>
                <p:oleObj name="Formel" r:id="rId5" imgW="3085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21" y="3825538"/>
                        <a:ext cx="6408738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feld 9"/>
          <p:cNvSpPr txBox="1">
            <a:spLocks noChangeArrowheads="1"/>
          </p:cNvSpPr>
          <p:nvPr/>
        </p:nvSpPr>
        <p:spPr bwMode="auto">
          <a:xfrm>
            <a:off x="3040063" y="6348413"/>
            <a:ext cx="55974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dirty="0" smtClean="0"/>
              <a:t>Ahmadi M.R. et al., Mater. </a:t>
            </a:r>
            <a:r>
              <a:rPr lang="de-AT" altLang="de-DE" dirty="0" err="1" smtClean="0"/>
              <a:t>Sci</a:t>
            </a:r>
            <a:r>
              <a:rPr lang="de-AT" altLang="de-DE" dirty="0" smtClean="0"/>
              <a:t>. Eng. </a:t>
            </a:r>
            <a:r>
              <a:rPr lang="de-AT" altLang="de-DE" dirty="0"/>
              <a:t>A</a:t>
            </a:r>
            <a:r>
              <a:rPr lang="de-AT" altLang="de-DE" dirty="0" smtClean="0"/>
              <a:t>, 590 </a:t>
            </a:r>
            <a:r>
              <a:rPr lang="de-AT" altLang="de-DE" dirty="0"/>
              <a:t>(</a:t>
            </a:r>
            <a:r>
              <a:rPr lang="de-AT" altLang="de-DE" dirty="0" smtClean="0"/>
              <a:t>2014) 262-266</a:t>
            </a:r>
            <a:endParaRPr lang="de-AT" altLang="de-DE" dirty="0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3106"/>
              </p:ext>
            </p:extLst>
          </p:nvPr>
        </p:nvGraphicFramePr>
        <p:xfrm>
          <a:off x="493714" y="4919595"/>
          <a:ext cx="574992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Formel" r:id="rId7" imgW="2768400" imgH="533160" progId="Equation.3">
                  <p:embed/>
                </p:oleObj>
              </mc:Choice>
              <mc:Fallback>
                <p:oleObj name="Formel" r:id="rId7" imgW="27684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4" y="4919595"/>
                        <a:ext cx="574992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3661"/>
              </p:ext>
            </p:extLst>
          </p:nvPr>
        </p:nvGraphicFramePr>
        <p:xfrm>
          <a:off x="890588" y="3144838"/>
          <a:ext cx="34305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1" name="Formel" r:id="rId9" imgW="1650960" imgH="241200" progId="Equation.3">
                  <p:embed/>
                </p:oleObj>
              </mc:Choice>
              <mc:Fallback>
                <p:oleObj name="Formel" r:id="rId9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144838"/>
                        <a:ext cx="34305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20"/>
          <p:cNvSpPr/>
          <p:nvPr/>
        </p:nvSpPr>
        <p:spPr>
          <a:xfrm>
            <a:off x="2175112" y="2239963"/>
            <a:ext cx="626454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16970" y="2095939"/>
            <a:ext cx="5082113" cy="40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Inhaltsplatzhalter 2"/>
          <p:cNvSpPr>
            <a:spLocks/>
          </p:cNvSpPr>
          <p:nvPr/>
        </p:nvSpPr>
        <p:spPr bwMode="auto">
          <a:xfrm>
            <a:off x="657225" y="1549400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 smtClean="0"/>
              <a:t>Dislocation</a:t>
            </a:r>
            <a:r>
              <a:rPr lang="de-AT" altLang="de-DE" sz="2800" dirty="0" smtClean="0"/>
              <a:t> </a:t>
            </a:r>
            <a:r>
              <a:rPr lang="de-AT" altLang="de-DE" sz="2800" dirty="0" err="1" smtClean="0"/>
              <a:t>characterization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sp>
        <p:nvSpPr>
          <p:cNvPr id="5837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Precipitation strengthening</a:t>
            </a:r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320300"/>
              </p:ext>
            </p:extLst>
          </p:nvPr>
        </p:nvGraphicFramePr>
        <p:xfrm>
          <a:off x="1014413" y="4484688"/>
          <a:ext cx="3429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Formel" r:id="rId3" imgW="1650960" imgH="241200" progId="Equation.3">
                  <p:embed/>
                </p:oleObj>
              </mc:Choice>
              <mc:Fallback>
                <p:oleObj name="Formel" r:id="rId3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4484688"/>
                        <a:ext cx="3429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20"/>
          <p:cNvSpPr/>
          <p:nvPr/>
        </p:nvSpPr>
        <p:spPr>
          <a:xfrm>
            <a:off x="1699612" y="4413014"/>
            <a:ext cx="597271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3094511" y="4413014"/>
            <a:ext cx="710531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006218"/>
              </p:ext>
            </p:extLst>
          </p:nvPr>
        </p:nvGraphicFramePr>
        <p:xfrm>
          <a:off x="1089025" y="3043238"/>
          <a:ext cx="31384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Formel" r:id="rId5" imgW="1511280" imgH="241200" progId="Equation.3">
                  <p:embed/>
                </p:oleObj>
              </mc:Choice>
              <mc:Fallback>
                <p:oleObj name="Formel" r:id="rId5" imgW="1511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3043238"/>
                        <a:ext cx="31384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2"/>
          <p:cNvSpPr/>
          <p:nvPr/>
        </p:nvSpPr>
        <p:spPr>
          <a:xfrm>
            <a:off x="1654445" y="2971665"/>
            <a:ext cx="642438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3023287" y="2971665"/>
            <a:ext cx="668496" cy="6223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4986" y="2003898"/>
            <a:ext cx="6499737" cy="4661880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7692978" y="4845861"/>
            <a:ext cx="3581379" cy="290343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05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Outline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AT" altLang="de-DE" smtClean="0"/>
              <a:t>Introduction, definition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de-AT" altLang="de-DE" sz="2800" smtClean="0"/>
              <a:t>Precipitate growth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de-AT" altLang="de-DE" sz="2800" smtClean="0"/>
              <a:t>Precipitation strengthening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sp>
        <p:nvSpPr>
          <p:cNvPr id="59395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AT" altLang="de-DE" dirty="0" smtClean="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154113" y="2497138"/>
          <a:ext cx="780891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" name="Equation" r:id="rId3" imgW="3454200" imgH="457200" progId="Equation.3">
                  <p:embed/>
                </p:oleObj>
              </mc:Choice>
              <mc:Fallback>
                <p:oleObj name="Equation" r:id="rId3" imgW="34542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497138"/>
                        <a:ext cx="7808912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Introduction</a:t>
            </a:r>
          </a:p>
        </p:txBody>
      </p:sp>
      <p:sp>
        <p:nvSpPr>
          <p:cNvPr id="15362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Usual assumption: spherical precipitates</a:t>
            </a:r>
            <a:endParaRPr lang="de-AT" altLang="de-DE" sz="240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</p:txBody>
      </p:sp>
      <p:sp>
        <p:nvSpPr>
          <p:cNvPr id="15365" name="Textfeld 4"/>
          <p:cNvSpPr txBox="1">
            <a:spLocks noChangeArrowheads="1"/>
          </p:cNvSpPr>
          <p:nvPr/>
        </p:nvSpPr>
        <p:spPr bwMode="auto">
          <a:xfrm>
            <a:off x="938213" y="3756025"/>
            <a:ext cx="2247900" cy="434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2000"/>
              <a:t>Matrix contribution</a:t>
            </a:r>
          </a:p>
        </p:txBody>
      </p:sp>
      <p:sp>
        <p:nvSpPr>
          <p:cNvPr id="15366" name="Textfeld 9"/>
          <p:cNvSpPr txBox="1">
            <a:spLocks noChangeArrowheads="1"/>
          </p:cNvSpPr>
          <p:nvPr/>
        </p:nvSpPr>
        <p:spPr bwMode="auto">
          <a:xfrm>
            <a:off x="4117975" y="3765550"/>
            <a:ext cx="2692400" cy="4349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2000"/>
              <a:t>Precipitate contribution</a:t>
            </a:r>
          </a:p>
        </p:txBody>
      </p:sp>
      <p:sp>
        <p:nvSpPr>
          <p:cNvPr id="8" name="Rechteck 7"/>
          <p:cNvSpPr/>
          <p:nvPr/>
        </p:nvSpPr>
        <p:spPr>
          <a:xfrm>
            <a:off x="1751013" y="2660650"/>
            <a:ext cx="1460500" cy="82867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438525" y="2516188"/>
            <a:ext cx="3748088" cy="98107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cxnSp>
        <p:nvCxnSpPr>
          <p:cNvPr id="6" name="Gerader Verbinder 5"/>
          <p:cNvCxnSpPr>
            <a:stCxn id="8" idx="2"/>
          </p:cNvCxnSpPr>
          <p:nvPr/>
        </p:nvCxnSpPr>
        <p:spPr>
          <a:xfrm flipH="1">
            <a:off x="2282825" y="3482975"/>
            <a:ext cx="176213" cy="274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5373688" y="3509963"/>
            <a:ext cx="141287" cy="25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421063" y="4392613"/>
            <a:ext cx="42878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- Gibbs energy of the system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Number of i moles in the matrix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Chemical potential of i in the matrix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Radius of k</a:t>
            </a:r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2911475" y="4899025"/>
          <a:ext cx="5969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0" name="Equation" r:id="rId7" imgW="266400" imgH="241200" progId="Equation.3">
                  <p:embed/>
                </p:oleObj>
              </mc:Choice>
              <mc:Fallback>
                <p:oleObj name="Equation" r:id="rId7" imgW="26640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4899025"/>
                        <a:ext cx="5969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2935288" y="5373688"/>
          <a:ext cx="539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" name="Equation" r:id="rId9" imgW="241200" imgH="241200" progId="Equation.3">
                  <p:embed/>
                </p:oleObj>
              </mc:Choice>
              <mc:Fallback>
                <p:oleObj name="Equation" r:id="rId9" imgW="24120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5373688"/>
                        <a:ext cx="539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3036888" y="5815013"/>
          <a:ext cx="4540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2" name="Equation" r:id="rId11" imgW="203040" imgH="241200" progId="Equation.3">
                  <p:embed/>
                </p:oleObj>
              </mc:Choice>
              <mc:Fallback>
                <p:oleObj name="Equation" r:id="rId11" imgW="20304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5815013"/>
                        <a:ext cx="4540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8143875" y="4405313"/>
          <a:ext cx="420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3" name="Equation" r:id="rId13" imgW="177480" imgH="228600" progId="Equation.3">
                  <p:embed/>
                </p:oleObj>
              </mc:Choice>
              <mc:Fallback>
                <p:oleObj name="Equation" r:id="rId13" imgW="17748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4405313"/>
                        <a:ext cx="4206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8091488" y="4876800"/>
          <a:ext cx="482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4" name="Equation" r:id="rId15" imgW="215640" imgH="241200" progId="Equation.3">
                  <p:embed/>
                </p:oleObj>
              </mc:Choice>
              <mc:Fallback>
                <p:oleObj name="Equation" r:id="rId15" imgW="215640" imgH="241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488" y="4876800"/>
                        <a:ext cx="4826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8010525" y="5337175"/>
          <a:ext cx="5683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5" name="Equation" r:id="rId17" imgW="253800" imgH="241200" progId="Equation.3">
                  <p:embed/>
                </p:oleObj>
              </mc:Choice>
              <mc:Fallback>
                <p:oleObj name="Equation" r:id="rId17" imgW="253800" imgH="241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525" y="5337175"/>
                        <a:ext cx="5683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8178800" y="5784850"/>
          <a:ext cx="420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6" name="Equation" r:id="rId19" imgW="177480" imgH="228600" progId="Equation.3">
                  <p:embed/>
                </p:oleObj>
              </mc:Choice>
              <mc:Fallback>
                <p:oleObj name="Equation" r:id="rId19" imgW="17748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5784850"/>
                        <a:ext cx="4206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518525" y="4348163"/>
            <a:ext cx="3484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- Mechanical contribution of k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i content in k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Chemical potential of I in k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Interfacial energy of k</a:t>
            </a:r>
          </a:p>
        </p:txBody>
      </p:sp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3090863" y="4494213"/>
          <a:ext cx="3889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7" name="Equation" r:id="rId21" imgW="164880" imgH="177480" progId="Equation.3">
                  <p:embed/>
                </p:oleObj>
              </mc:Choice>
              <mc:Fallback>
                <p:oleObj name="Equation" r:id="rId21" imgW="16488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4494213"/>
                        <a:ext cx="3889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85788" y="4702175"/>
            <a:ext cx="215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- element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matrix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precipitate class</a:t>
            </a:r>
          </a:p>
        </p:txBody>
      </p: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344488" y="4830763"/>
          <a:ext cx="209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" name="Equation" r:id="rId23" imgW="88560" imgH="164880" progId="Equation.3">
                  <p:embed/>
                </p:oleObj>
              </mc:Choice>
              <mc:Fallback>
                <p:oleObj name="Equation" r:id="rId23" imgW="88560" imgH="1648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4830763"/>
                        <a:ext cx="2095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314325" y="5280025"/>
          <a:ext cx="298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" name="Equation" r:id="rId25" imgW="126720" imgH="177480" progId="Equation.3">
                  <p:embed/>
                </p:oleObj>
              </mc:Choice>
              <mc:Fallback>
                <p:oleObj name="Equation" r:id="rId25" imgW="126720" imgH="177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5280025"/>
                        <a:ext cx="2984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304800" y="5713413"/>
          <a:ext cx="300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0" name="Equation" r:id="rId27" imgW="126720" imgH="177480" progId="Equation.3">
                  <p:embed/>
                </p:oleObj>
              </mc:Choice>
              <mc:Fallback>
                <p:oleObj name="Equation" r:id="rId27" imgW="126720" imgH="177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13413"/>
                        <a:ext cx="3000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2" name="Textfeld 9"/>
          <p:cNvSpPr txBox="1">
            <a:spLocks noChangeArrowheads="1"/>
          </p:cNvSpPr>
          <p:nvPr/>
        </p:nvSpPr>
        <p:spPr bwMode="auto">
          <a:xfrm>
            <a:off x="9412288" y="2711450"/>
            <a:ext cx="2493962" cy="7397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de-AT" altLang="de-DE" sz="2000"/>
              <a:t>Precipitate/matrix</a:t>
            </a:r>
          </a:p>
          <a:p>
            <a:pPr algn="ctr"/>
            <a:r>
              <a:rPr lang="de-AT" altLang="de-DE" sz="2000"/>
              <a:t>interface contribution</a:t>
            </a:r>
          </a:p>
        </p:txBody>
      </p:sp>
      <p:sp>
        <p:nvSpPr>
          <p:cNvPr id="2" name="Rechteck 7"/>
          <p:cNvSpPr>
            <a:spLocks noChangeArrowheads="1"/>
          </p:cNvSpPr>
          <p:nvPr/>
        </p:nvSpPr>
        <p:spPr bwMode="auto">
          <a:xfrm>
            <a:off x="7442200" y="2663825"/>
            <a:ext cx="1555750" cy="82867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3" name="Gerader Verbinder 13"/>
          <p:cNvCxnSpPr/>
          <p:nvPr/>
        </p:nvCxnSpPr>
        <p:spPr>
          <a:xfrm>
            <a:off x="9021763" y="3036888"/>
            <a:ext cx="368300" cy="63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feld 9"/>
          <p:cNvSpPr txBox="1">
            <a:spLocks noChangeArrowheads="1"/>
          </p:cNvSpPr>
          <p:nvPr/>
        </p:nvSpPr>
        <p:spPr bwMode="auto">
          <a:xfrm>
            <a:off x="3051175" y="6348413"/>
            <a:ext cx="5281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Svoboda et. al., Mater. Sci. Eng. A., 385 (2004) 166-174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Definition</a:t>
            </a:r>
          </a:p>
        </p:txBody>
      </p:sp>
      <p:sp>
        <p:nvSpPr>
          <p:cNvPr id="48131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Shape parameter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400"/>
              <a:t>Spherical </a:t>
            </a:r>
            <a:r>
              <a:rPr lang="de-AT" altLang="de-DE" sz="2400">
                <a:sym typeface="Wingdings" panose="05000000000000000000" pitchFamily="2" charset="2"/>
              </a:rPr>
              <a:t> cylindrical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400">
                <a:sym typeface="Wingdings" panose="05000000000000000000" pitchFamily="2" charset="2"/>
              </a:rPr>
              <a:t>Cylinder aspect ratio</a:t>
            </a:r>
            <a:endParaRPr lang="de-AT" altLang="de-DE" sz="240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5280025" y="2022475"/>
          <a:ext cx="4413250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1" name="Bitmap Image" r:id="rId3" imgW="6152381" imgH="5904762" progId="Paint.Picture">
                  <p:embed/>
                </p:oleObj>
              </mc:Choice>
              <mc:Fallback>
                <p:oleObj name="Bitmap Image" r:id="rId3" imgW="6152381" imgH="5904762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2022475"/>
                        <a:ext cx="4413250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/>
          <p:cNvGraphicFramePr>
            <a:graphicFrameLocks noChangeAspect="1"/>
          </p:cNvGraphicFramePr>
          <p:nvPr/>
        </p:nvGraphicFramePr>
        <p:xfrm>
          <a:off x="2484438" y="3956050"/>
          <a:ext cx="14176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2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56050"/>
                        <a:ext cx="1417637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011363" y="4557713"/>
            <a:ext cx="23288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- Shape parameter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Cylinder height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- Cylinder diameter</a:t>
            </a:r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1733550" y="4660900"/>
          <a:ext cx="298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3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660900"/>
                        <a:ext cx="2984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1674813" y="5148263"/>
          <a:ext cx="4191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4" name="Equation" r:id="rId9" imgW="177480" imgH="164880" progId="Equation.3">
                  <p:embed/>
                </p:oleObj>
              </mc:Choice>
              <mc:Fallback>
                <p:oleObj name="Equation" r:id="rId9" imgW="177480" imgH="1648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5148263"/>
                        <a:ext cx="4191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7" name="Object 19"/>
          <p:cNvGraphicFramePr>
            <a:graphicFrameLocks noChangeAspect="1"/>
          </p:cNvGraphicFramePr>
          <p:nvPr/>
        </p:nvGraphicFramePr>
        <p:xfrm>
          <a:off x="1690688" y="5613400"/>
          <a:ext cx="3889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5" name="Equation" r:id="rId11" imgW="164880" imgH="164880" progId="Equation.3">
                  <p:embed/>
                </p:oleObj>
              </mc:Choice>
              <mc:Fallback>
                <p:oleObj name="Equation" r:id="rId11" imgW="164880" imgH="1648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5613400"/>
                        <a:ext cx="3889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334625" y="4229100"/>
            <a:ext cx="1128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Needles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(prolate)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0326688" y="2152650"/>
            <a:ext cx="1044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Discs</a:t>
            </a:r>
          </a:p>
          <a:p>
            <a:pPr>
              <a:lnSpc>
                <a:spcPct val="150000"/>
              </a:lnSpc>
            </a:pPr>
            <a:r>
              <a:rPr lang="en-CA" altLang="de-DE" sz="2000"/>
              <a:t>(oblate)</a:t>
            </a:r>
          </a:p>
        </p:txBody>
      </p:sp>
      <p:sp>
        <p:nvSpPr>
          <p:cNvPr id="48150" name="Textfeld 9"/>
          <p:cNvSpPr txBox="1">
            <a:spLocks noChangeArrowheads="1"/>
          </p:cNvSpPr>
          <p:nvPr/>
        </p:nvSpPr>
        <p:spPr bwMode="auto">
          <a:xfrm>
            <a:off x="3051175" y="634841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Kozeschnik et. al., Mater. Sci. Eng. A., 441 (2006) 68-72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Definition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63" y="1690687"/>
            <a:ext cx="6511094" cy="4663593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037910" y="3995351"/>
            <a:ext cx="4221419" cy="263611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96950" y="2497138"/>
          <a:ext cx="812482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2" name="Equation" r:id="rId3" imgW="3593880" imgH="457200" progId="Equation.3">
                  <p:embed/>
                </p:oleObj>
              </mc:Choice>
              <mc:Fallback>
                <p:oleObj name="Equation" r:id="rId3" imgW="359388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97138"/>
                        <a:ext cx="812482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Effects</a:t>
            </a:r>
          </a:p>
        </p:txBody>
      </p:sp>
      <p:sp>
        <p:nvSpPr>
          <p:cNvPr id="52228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Shape modification </a:t>
            </a:r>
            <a:r>
              <a:rPr lang="de-AT" altLang="de-DE" sz="2800">
                <a:sym typeface="Wingdings" panose="05000000000000000000" pitchFamily="2" charset="2"/>
              </a:rPr>
              <a:t> interface area changed</a:t>
            </a:r>
            <a:endParaRPr lang="de-AT" altLang="de-DE" sz="240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/>
          </a:p>
        </p:txBody>
      </p:sp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3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3" name="Object 29"/>
          <p:cNvGraphicFramePr>
            <a:graphicFrameLocks noChangeAspect="1"/>
          </p:cNvGraphicFramePr>
          <p:nvPr/>
        </p:nvGraphicFramePr>
        <p:xfrm>
          <a:off x="1270000" y="3887788"/>
          <a:ext cx="39941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4" name="Equation" r:id="rId7" imgW="1790640" imgH="241200" progId="Equation.3">
                  <p:embed/>
                </p:oleObj>
              </mc:Choice>
              <mc:Fallback>
                <p:oleObj name="Equation" r:id="rId7" imgW="1790640" imgH="241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3887788"/>
                        <a:ext cx="39941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6986588" y="3644900"/>
            <a:ext cx="31369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CA" altLang="de-DE" sz="2000"/>
              <a:t>For h = 1 </a:t>
            </a:r>
            <a:r>
              <a:rPr lang="en-CA" altLang="de-DE" sz="2000">
                <a:sym typeface="Wingdings" panose="05000000000000000000" pitchFamily="2" charset="2"/>
              </a:rPr>
              <a:t></a:t>
            </a:r>
            <a:r>
              <a:rPr lang="en-CA" altLang="de-DE" sz="2000"/>
              <a:t> S</a:t>
            </a:r>
            <a:r>
              <a:rPr lang="en-CA" altLang="de-DE" sz="2000" baseline="-25000"/>
              <a:t>k</a:t>
            </a:r>
            <a:r>
              <a:rPr lang="en-CA" altLang="de-DE" sz="2000"/>
              <a:t> = 1.1447 </a:t>
            </a:r>
            <a:r>
              <a:rPr lang="en-CA" altLang="de-DE" sz="3200" b="1"/>
              <a:t>!</a:t>
            </a:r>
          </a:p>
        </p:txBody>
      </p:sp>
      <p:sp>
        <p:nvSpPr>
          <p:cNvPr id="52256" name="Textfeld 9"/>
          <p:cNvSpPr txBox="1">
            <a:spLocks noChangeArrowheads="1"/>
          </p:cNvSpPr>
          <p:nvPr/>
        </p:nvSpPr>
        <p:spPr bwMode="auto">
          <a:xfrm>
            <a:off x="3051175" y="634841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Kozeschnik et. al., Mater. Sci. Eng. A., 441 (2006) 68-72</a:t>
            </a:r>
          </a:p>
        </p:txBody>
      </p:sp>
      <p:sp>
        <p:nvSpPr>
          <p:cNvPr id="9" name="Rechteck 8"/>
          <p:cNvSpPr/>
          <p:nvPr/>
        </p:nvSpPr>
        <p:spPr>
          <a:xfrm>
            <a:off x="8710140" y="2786771"/>
            <a:ext cx="411635" cy="458938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828675" y="2508250"/>
          <a:ext cx="278606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2" name="Equation" r:id="rId3" imgW="1231560" imgH="457200" progId="Equation.3">
                  <p:embed/>
                </p:oleObj>
              </mc:Choice>
              <mc:Fallback>
                <p:oleObj name="Equation" r:id="rId3" imgW="12315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508250"/>
                        <a:ext cx="2786063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 dirty="0" err="1"/>
              <a:t>Influence</a:t>
            </a:r>
            <a:r>
              <a:rPr lang="de-AT" altLang="de-DE" sz="2800" dirty="0"/>
              <a:t> on Gibbs </a:t>
            </a:r>
            <a:r>
              <a:rPr lang="de-AT" altLang="de-DE" sz="2800" dirty="0" err="1"/>
              <a:t>energy</a:t>
            </a:r>
            <a:r>
              <a:rPr lang="de-AT" altLang="de-DE" sz="2800" dirty="0"/>
              <a:t> </a:t>
            </a:r>
            <a:r>
              <a:rPr lang="de-AT" altLang="de-DE" sz="2800" dirty="0" err="1"/>
              <a:t>dissipation</a:t>
            </a:r>
            <a:r>
              <a:rPr lang="de-AT" altLang="de-DE" sz="2800" dirty="0"/>
              <a:t> </a:t>
            </a:r>
            <a:r>
              <a:rPr lang="de-AT" altLang="de-DE" sz="2800" dirty="0" err="1"/>
              <a:t>contributions</a:t>
            </a:r>
            <a:r>
              <a:rPr lang="de-AT" altLang="de-DE" sz="2800" dirty="0"/>
              <a:t> Q</a:t>
            </a:r>
            <a:endParaRPr lang="de-AT" altLang="de-DE" sz="2400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AT" altLang="de-DE" sz="2800" dirty="0"/>
          </a:p>
        </p:txBody>
      </p:sp>
      <p:sp>
        <p:nvSpPr>
          <p:cNvPr id="5325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Effects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3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7697788" y="2795588"/>
          <a:ext cx="41370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4" name="Equation" r:id="rId7" imgW="1854000" imgH="241200" progId="Equation.3">
                  <p:embed/>
                </p:oleObj>
              </mc:Choice>
              <mc:Fallback>
                <p:oleObj name="Equation" r:id="rId7" imgW="18540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8" y="2795588"/>
                        <a:ext cx="41370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776288" y="3789363"/>
          <a:ext cx="31305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5" name="Equation" r:id="rId9" imgW="1384200" imgH="482400" progId="Equation.3">
                  <p:embed/>
                </p:oleObj>
              </mc:Choice>
              <mc:Fallback>
                <p:oleObj name="Equation" r:id="rId9" imgW="138420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789363"/>
                        <a:ext cx="313055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735013" y="5057775"/>
          <a:ext cx="666273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6" name="Equation" r:id="rId11" imgW="2946240" imgH="507960" progId="Equation.3">
                  <p:embed/>
                </p:oleObj>
              </mc:Choice>
              <mc:Fallback>
                <p:oleObj name="Equation" r:id="rId11" imgW="294624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5057775"/>
                        <a:ext cx="666273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7800975" y="4114800"/>
          <a:ext cx="40243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7" name="Equation" r:id="rId13" imgW="1803240" imgH="241200" progId="Equation.3">
                  <p:embed/>
                </p:oleObj>
              </mc:Choice>
              <mc:Fallback>
                <p:oleObj name="Equation" r:id="rId13" imgW="18032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4114800"/>
                        <a:ext cx="40243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9604375" y="5413375"/>
          <a:ext cx="22098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8" name="Equation" r:id="rId15" imgW="990360" imgH="241200" progId="Equation.3">
                  <p:embed/>
                </p:oleObj>
              </mc:Choice>
              <mc:Fallback>
                <p:oleObj name="Equation" r:id="rId15" imgW="9903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75" y="5413375"/>
                        <a:ext cx="22098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769225" y="5126038"/>
            <a:ext cx="1130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altLang="de-DE" sz="2000"/>
              <a:t>Matrix</a:t>
            </a:r>
          </a:p>
          <a:p>
            <a:pPr algn="ctr">
              <a:lnSpc>
                <a:spcPct val="150000"/>
              </a:lnSpc>
            </a:pPr>
            <a:r>
              <a:rPr lang="en-CA" altLang="de-DE" sz="2000"/>
              <a:t>diffusion</a:t>
            </a:r>
            <a:endParaRPr lang="en-CA" altLang="de-DE" sz="3200" b="1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572000" y="3846513"/>
            <a:ext cx="1587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altLang="de-DE" sz="2000"/>
              <a:t>Precipitate</a:t>
            </a:r>
          </a:p>
          <a:p>
            <a:pPr algn="ctr">
              <a:lnSpc>
                <a:spcPct val="150000"/>
              </a:lnSpc>
            </a:pPr>
            <a:r>
              <a:rPr lang="en-CA" altLang="de-DE" sz="2000"/>
              <a:t>diffusion</a:t>
            </a:r>
            <a:endParaRPr lang="en-CA" altLang="de-DE" sz="3200" b="1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241800" y="2470150"/>
            <a:ext cx="1587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altLang="de-DE" sz="2000"/>
              <a:t>Interface migration</a:t>
            </a:r>
            <a:endParaRPr lang="en-CA" altLang="de-DE" sz="3200" b="1"/>
          </a:p>
        </p:txBody>
      </p:sp>
      <p:sp>
        <p:nvSpPr>
          <p:cNvPr id="53263" name="Textfeld 9"/>
          <p:cNvSpPr txBox="1">
            <a:spLocks noChangeArrowheads="1"/>
          </p:cNvSpPr>
          <p:nvPr/>
        </p:nvSpPr>
        <p:spPr bwMode="auto">
          <a:xfrm>
            <a:off x="3051175" y="634841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/>
              <a:t>Kozeschnik et. al., Mater. Sci. Eng. A., 441 (2006) 68-72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Inhaltsplatzhalter 2"/>
          <p:cNvSpPr>
            <a:spLocks/>
          </p:cNvSpPr>
          <p:nvPr/>
        </p:nvSpPr>
        <p:spPr bwMode="auto">
          <a:xfrm>
            <a:off x="838200" y="1825625"/>
            <a:ext cx="10515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AT" altLang="de-DE" sz="2800"/>
              <a:t>Evolution equations affected</a:t>
            </a:r>
            <a:endParaRPr lang="de-AT" altLang="de-DE" sz="2400"/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de-AT" altLang="de-DE" sz="24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de-AT" altLang="de-DE" sz="28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de-AT" altLang="de-DE" sz="2800"/>
              <a:t>                                       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487803"/>
              </p:ext>
            </p:extLst>
          </p:nvPr>
        </p:nvGraphicFramePr>
        <p:xfrm>
          <a:off x="1637639" y="2897188"/>
          <a:ext cx="21209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9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39" y="2897188"/>
                        <a:ext cx="21209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Precipitate growth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0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16743"/>
              </p:ext>
            </p:extLst>
          </p:nvPr>
        </p:nvGraphicFramePr>
        <p:xfrm>
          <a:off x="1637639" y="5538789"/>
          <a:ext cx="1728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1" name="Equation" r:id="rId7" imgW="774360" imgH="241200" progId="Equation.3">
                  <p:embed/>
                </p:oleObj>
              </mc:Choice>
              <mc:Fallback>
                <p:oleObj name="Equation" r:id="rId7" imgW="7743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39" y="5538789"/>
                        <a:ext cx="17287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238704"/>
              </p:ext>
            </p:extLst>
          </p:nvPr>
        </p:nvGraphicFramePr>
        <p:xfrm>
          <a:off x="1401783" y="4467226"/>
          <a:ext cx="25574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2" name="Equation" r:id="rId9" imgW="1041120" imgH="228600" progId="Equation.3">
                  <p:embed/>
                </p:oleObj>
              </mc:Choice>
              <mc:Fallback>
                <p:oleObj name="Equation" r:id="rId9" imgW="104112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83" y="4467226"/>
                        <a:ext cx="25574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376598"/>
              </p:ext>
            </p:extLst>
          </p:nvPr>
        </p:nvGraphicFramePr>
        <p:xfrm>
          <a:off x="6835834" y="5554723"/>
          <a:ext cx="4419360" cy="76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3" name="Equation" r:id="rId11" imgW="2946240" imgH="507960" progId="Equation.3">
                  <p:embed/>
                </p:oleObj>
              </mc:Choice>
              <mc:Fallback>
                <p:oleObj name="Equation" r:id="rId11" imgW="2946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834" y="5554723"/>
                        <a:ext cx="4419360" cy="761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939636"/>
              </p:ext>
            </p:extLst>
          </p:nvPr>
        </p:nvGraphicFramePr>
        <p:xfrm>
          <a:off x="8078343" y="4394279"/>
          <a:ext cx="207630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4" name="Equation" r:id="rId13" imgW="1384200" imgH="482400" progId="Equation.3">
                  <p:embed/>
                </p:oleObj>
              </mc:Choice>
              <mc:Fallback>
                <p:oleObj name="Equation" r:id="rId13" imgW="1384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8343" y="4394279"/>
                        <a:ext cx="2076300" cy="72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4834"/>
              </p:ext>
            </p:extLst>
          </p:nvPr>
        </p:nvGraphicFramePr>
        <p:xfrm>
          <a:off x="8192823" y="3385344"/>
          <a:ext cx="18473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5" name="Formel" r:id="rId15" imgW="1231560" imgH="457200" progId="Equation.3">
                  <p:embed/>
                </p:oleObj>
              </mc:Choice>
              <mc:Fallback>
                <p:oleObj name="Formel" r:id="rId15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2823" y="3385344"/>
                        <a:ext cx="184734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92667"/>
              </p:ext>
            </p:extLst>
          </p:nvPr>
        </p:nvGraphicFramePr>
        <p:xfrm>
          <a:off x="6273197" y="2424152"/>
          <a:ext cx="539082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6" name="Equation" r:id="rId17" imgW="3593880" imgH="457200" progId="Equation.3">
                  <p:embed/>
                </p:oleObj>
              </mc:Choice>
              <mc:Fallback>
                <p:oleObj name="Equation" r:id="rId17" imgW="3593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197" y="2424152"/>
                        <a:ext cx="539082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AT" altLang="de-DE" smtClean="0"/>
              <a:t>Precipitate growth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51" y="1945532"/>
            <a:ext cx="10779062" cy="440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109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Equation</vt:lpstr>
      <vt:lpstr>Bitmap Image</vt:lpstr>
      <vt:lpstr>Formel</vt:lpstr>
      <vt:lpstr>Microsoft Formel-Editor 3.0</vt:lpstr>
      <vt:lpstr>Precipitate shape factors  (MatCalc 5.61.0027)</vt:lpstr>
      <vt:lpstr>Outline</vt:lpstr>
      <vt:lpstr>Introduction</vt:lpstr>
      <vt:lpstr>Definition</vt:lpstr>
      <vt:lpstr>Definition</vt:lpstr>
      <vt:lpstr>Effects</vt:lpstr>
      <vt:lpstr>Effects</vt:lpstr>
      <vt:lpstr>Precipitate growth</vt:lpstr>
      <vt:lpstr>Precipitate growth</vt:lpstr>
      <vt:lpstr>Precipitate growth</vt:lpstr>
      <vt:lpstr>Precipitate growth</vt:lpstr>
      <vt:lpstr>Precipitate growth</vt:lpstr>
      <vt:lpstr>Precipitation strengthening</vt:lpstr>
      <vt:lpstr>Precipitation strengthening</vt:lpstr>
      <vt:lpstr>Precipitation strengthening</vt:lpstr>
      <vt:lpstr>Precipitation strengthening</vt:lpstr>
      <vt:lpstr>Precipitation strengthening</vt:lpstr>
      <vt:lpstr>Precipitation strengthening</vt:lpstr>
      <vt:lpstr>Precipitation strengthening</vt:lpstr>
      <vt:lpstr>PowerPoint-Präsentation</vt:lpstr>
    </vt:vector>
  </TitlesOfParts>
  <Company>TU Wien - Campusversion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MatCalc approach for the modelling of the vacancy concentration evolution  (MatCalc 5.60.0005)</dc:title>
  <dc:creator>Warczok Piotr</dc:creator>
  <cp:lastModifiedBy>Warczok Piotr</cp:lastModifiedBy>
  <cp:revision>26</cp:revision>
  <dcterms:created xsi:type="dcterms:W3CDTF">2014-03-20T09:02:12Z</dcterms:created>
  <dcterms:modified xsi:type="dcterms:W3CDTF">2014-10-09T11:27:53Z</dcterms:modified>
</cp:coreProperties>
</file>