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24"/>
  </p:notesMasterIdLst>
  <p:sldIdLst>
    <p:sldId id="256" r:id="rId3"/>
    <p:sldId id="259" r:id="rId4"/>
    <p:sldId id="287" r:id="rId5"/>
    <p:sldId id="284" r:id="rId6"/>
    <p:sldId id="301" r:id="rId7"/>
    <p:sldId id="285" r:id="rId8"/>
    <p:sldId id="261" r:id="rId9"/>
    <p:sldId id="260" r:id="rId10"/>
    <p:sldId id="288" r:id="rId11"/>
    <p:sldId id="290" r:id="rId12"/>
    <p:sldId id="294" r:id="rId13"/>
    <p:sldId id="292" r:id="rId14"/>
    <p:sldId id="307" r:id="rId15"/>
    <p:sldId id="296" r:id="rId16"/>
    <p:sldId id="306" r:id="rId17"/>
    <p:sldId id="304" r:id="rId18"/>
    <p:sldId id="305" r:id="rId19"/>
    <p:sldId id="303" r:id="rId20"/>
    <p:sldId id="299" r:id="rId21"/>
    <p:sldId id="293" r:id="rId22"/>
    <p:sldId id="295" r:id="rId23"/>
  </p:sldIdLst>
  <p:sldSz cx="9144000" cy="6858000" type="screen4x3"/>
  <p:notesSz cx="7100888" cy="102330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7EC"/>
    <a:srgbClr val="ABFFFF"/>
    <a:srgbClr val="A7DDE9"/>
    <a:srgbClr val="006699"/>
    <a:srgbClr val="0086BB"/>
    <a:srgbClr val="0080B0"/>
    <a:srgbClr val="006090"/>
    <a:srgbClr val="004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4629" autoAdjust="0"/>
  </p:normalViewPr>
  <p:slideViewPr>
    <p:cSldViewPr>
      <p:cViewPr varScale="1">
        <p:scale>
          <a:sx n="114" d="100"/>
          <a:sy n="114" d="100"/>
        </p:scale>
        <p:origin x="18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2194" y="0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D0EFD1C-730D-4A63-8785-3433C5C034E1}" type="datetimeFigureOut">
              <a:rPr lang="de-DE"/>
              <a:pPr>
                <a:defRPr/>
              </a:pPr>
              <a:t>09.08.2016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089" y="4860687"/>
            <a:ext cx="5680710" cy="4604861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2194" y="9719598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94909B2-537E-4FC6-B690-2B9070632B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87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6E9D-75C6-4206-9B2C-F3B4D5432E3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1938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909B2-537E-4FC6-B690-2B9070632B7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1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909B2-537E-4FC6-B690-2B9070632B7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31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TU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3042" y="2928934"/>
            <a:ext cx="6143668" cy="1255711"/>
          </a:xfrm>
          <a:prstGeom prst="rect">
            <a:avLst/>
          </a:prstGeom>
        </p:spPr>
        <p:txBody>
          <a:bodyPr/>
          <a:lstStyle>
            <a:lvl1pPr algn="l">
              <a:defRPr sz="3600" b="0" baseline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43042" y="4500570"/>
            <a:ext cx="6215106" cy="9286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Formatvorlage des Untertitelmasters durch Klicken bearbeiten</a:t>
            </a:r>
            <a:endParaRPr lang="en-US" noProof="0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1643063" y="6000750"/>
            <a:ext cx="4376737" cy="7207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600"/>
              </a:spcAft>
              <a:defRPr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7366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344816" cy="50405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7789592" cy="5001419"/>
          </a:xfrm>
        </p:spPr>
        <p:txBody>
          <a:bodyPr/>
          <a:lstStyle>
            <a:lvl1pPr>
              <a:buFont typeface="Arial"/>
              <a:buChar char="•"/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6984776" cy="365125"/>
          </a:xfrm>
        </p:spPr>
        <p:txBody>
          <a:bodyPr/>
          <a:lstStyle>
            <a:lvl1pPr algn="l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336" y="6356350"/>
            <a:ext cx="690414" cy="365125"/>
          </a:xfrm>
        </p:spPr>
        <p:txBody>
          <a:bodyPr/>
          <a:lstStyle>
            <a:lvl1pPr marL="0" algn="r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67BCD7B-7F55-4767-8230-86BA2ACB6BB0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6265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TU_rendering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grpSp>
        <p:nvGrpSpPr>
          <p:cNvPr id="1027" name="Gruppieren 14"/>
          <p:cNvGrpSpPr>
            <a:grpSpLocks/>
          </p:cNvGrpSpPr>
          <p:nvPr/>
        </p:nvGrpSpPr>
        <p:grpSpPr bwMode="auto">
          <a:xfrm>
            <a:off x="0" y="2076450"/>
            <a:ext cx="8642350" cy="4781550"/>
            <a:chOff x="0" y="2076528"/>
            <a:chExt cx="8642400" cy="4781472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3917"/>
            <a:ext cx="6111604" cy="15037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EEF2B1-70E6-492E-908A-3FB2392AA6B9}" type="datetimeFigureOut">
              <a:rPr lang="de-DE"/>
              <a:pPr>
                <a:defRPr/>
              </a:pPr>
              <a:t>09.08.2016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B47C2B-36F0-49E8-8970-BFC2348052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2" name="Gruppieren 11"/>
          <p:cNvGrpSpPr/>
          <p:nvPr/>
        </p:nvGrpSpPr>
        <p:grpSpPr>
          <a:xfrm>
            <a:off x="0" y="857232"/>
            <a:ext cx="86424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3480"/>
            <a:ext cx="1080119" cy="5164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36.bin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8.bin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0.wmf"/><Relationship Id="rId9" Type="http://schemas.openxmlformats.org/officeDocument/2006/relationships/image" Target="../media/image5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ctrTitle"/>
          </p:nvPr>
        </p:nvSpPr>
        <p:spPr bwMode="auto">
          <a:xfrm>
            <a:off x="755577" y="2564904"/>
            <a:ext cx="7029814" cy="12557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atin typeface="Arial" charset="0"/>
                <a:cs typeface="Arial" charset="0"/>
              </a:rPr>
              <a:t>Trapping Modelling in </a:t>
            </a:r>
            <a:r>
              <a:rPr lang="en-US" sz="4000" dirty="0" err="1" smtClean="0">
                <a:latin typeface="Arial" charset="0"/>
                <a:cs typeface="Arial" charset="0"/>
              </a:rPr>
              <a:t>MatCalc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Untertitel 2"/>
          <p:cNvSpPr>
            <a:spLocks noGrp="1"/>
          </p:cNvSpPr>
          <p:nvPr>
            <p:ph type="subTitle" idx="1"/>
          </p:nvPr>
        </p:nvSpPr>
        <p:spPr bwMode="auto">
          <a:xfrm>
            <a:off x="755577" y="4293096"/>
            <a:ext cx="7029814" cy="143274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Yao V </a:t>
            </a:r>
            <a:r>
              <a:rPr lang="en-US" sz="2400" dirty="0" smtClean="0"/>
              <a:t>Shan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Gibbs </a:t>
            </a:r>
            <a:r>
              <a:rPr lang="de-AT" dirty="0" err="1" smtClean="0"/>
              <a:t>energy</a:t>
            </a:r>
            <a:r>
              <a:rPr lang="de-AT" dirty="0" smtClean="0"/>
              <a:t> </a:t>
            </a:r>
            <a:r>
              <a:rPr lang="de-AT" dirty="0" err="1" smtClean="0"/>
              <a:t>derivation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Derivation</a:t>
            </a:r>
          </a:p>
          <a:p>
            <a:endParaRPr lang="de-AT" dirty="0"/>
          </a:p>
          <a:p>
            <a:endParaRPr lang="de-AT" dirty="0" smtClean="0"/>
          </a:p>
          <a:p>
            <a:r>
              <a:rPr lang="de-AT" dirty="0" err="1" smtClean="0"/>
              <a:t>Simplifying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endParaRPr lang="de-AT" dirty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  <a:p>
            <a:r>
              <a:rPr lang="de-AT" dirty="0" smtClean="0"/>
              <a:t>Equilibrium </a:t>
            </a:r>
            <a:r>
              <a:rPr lang="de-AT" dirty="0" err="1" smtClean="0"/>
              <a:t>equation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306433"/>
              </p:ext>
            </p:extLst>
          </p:nvPr>
        </p:nvGraphicFramePr>
        <p:xfrm>
          <a:off x="899592" y="3284984"/>
          <a:ext cx="5832648" cy="100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" name="Formel" r:id="rId3" imgW="2933640" imgH="507960" progId="Equation.3">
                  <p:embed/>
                </p:oleObj>
              </mc:Choice>
              <mc:Fallback>
                <p:oleObj name="Formel" r:id="rId3" imgW="293364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3284984"/>
                        <a:ext cx="5832648" cy="1009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Inhaltsplatzhalt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013073"/>
              </p:ext>
            </p:extLst>
          </p:nvPr>
        </p:nvGraphicFramePr>
        <p:xfrm>
          <a:off x="251520" y="1772816"/>
          <a:ext cx="8280920" cy="757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" name="Formel" r:id="rId5" imgW="5270400" imgH="482400" progId="Equation.3">
                  <p:embed/>
                </p:oleObj>
              </mc:Choice>
              <mc:Fallback>
                <p:oleObj name="Formel" r:id="rId5" imgW="527040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1772816"/>
                        <a:ext cx="8280920" cy="757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719595"/>
              </p:ext>
            </p:extLst>
          </p:nvPr>
        </p:nvGraphicFramePr>
        <p:xfrm>
          <a:off x="1785938" y="5300663"/>
          <a:ext cx="33337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" name="Formel" r:id="rId7" imgW="1803240" imgH="507960" progId="Equation.3">
                  <p:embed/>
                </p:oleObj>
              </mc:Choice>
              <mc:Fallback>
                <p:oleObj name="Formel" r:id="rId7" imgW="180324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85938" y="5300663"/>
                        <a:ext cx="333375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868144" y="5583122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err="1" smtClean="0"/>
              <a:t>Oriani</a:t>
            </a:r>
            <a:r>
              <a:rPr lang="de-AT" sz="2000" dirty="0" smtClean="0"/>
              <a:t> 1970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8777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Exact</a:t>
            </a:r>
            <a:r>
              <a:rPr lang="de-AT" dirty="0" smtClean="0"/>
              <a:t> </a:t>
            </a:r>
            <a:r>
              <a:rPr lang="de-AT" dirty="0" err="1" smtClean="0"/>
              <a:t>analytical</a:t>
            </a:r>
            <a:r>
              <a:rPr lang="de-AT" dirty="0" smtClean="0"/>
              <a:t> </a:t>
            </a:r>
            <a:r>
              <a:rPr lang="de-AT" dirty="0" err="1" smtClean="0"/>
              <a:t>solution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Knowing</a:t>
            </a:r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r>
              <a:rPr lang="de-AT" dirty="0" err="1"/>
              <a:t>a</a:t>
            </a:r>
            <a:r>
              <a:rPr lang="de-AT" dirty="0" err="1" smtClean="0"/>
              <a:t>nd</a:t>
            </a:r>
            <a:endParaRPr lang="de-AT" dirty="0" smtClean="0"/>
          </a:p>
          <a:p>
            <a:endParaRPr lang="de-AT" dirty="0" smtClean="0"/>
          </a:p>
          <a:p>
            <a:endParaRPr lang="de-AT" dirty="0"/>
          </a:p>
          <a:p>
            <a:r>
              <a:rPr lang="de-AT" dirty="0" err="1" smtClean="0"/>
              <a:t>One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find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/>
              <a:t> </a:t>
            </a:r>
            <a:r>
              <a:rPr lang="en-US" dirty="0" smtClean="0"/>
              <a:t>at equilibrium</a:t>
            </a:r>
            <a:r>
              <a:rPr lang="de-AT" dirty="0" smtClean="0"/>
              <a:t> 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239768"/>
              </p:ext>
            </p:extLst>
          </p:nvPr>
        </p:nvGraphicFramePr>
        <p:xfrm>
          <a:off x="899592" y="1556792"/>
          <a:ext cx="22606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3" name="Formel" r:id="rId3" imgW="1028520" imgH="431640" progId="Equation.3">
                  <p:embed/>
                </p:oleObj>
              </mc:Choice>
              <mc:Fallback>
                <p:oleObj name="Formel" r:id="rId3" imgW="10285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556792"/>
                        <a:ext cx="2260600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114628"/>
              </p:ext>
            </p:extLst>
          </p:nvPr>
        </p:nvGraphicFramePr>
        <p:xfrm>
          <a:off x="747713" y="3068638"/>
          <a:ext cx="38258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4" name="Formel" r:id="rId5" imgW="2070000" imgH="507960" progId="Equation.3">
                  <p:embed/>
                </p:oleObj>
              </mc:Choice>
              <mc:Fallback>
                <p:oleObj name="Formel" r:id="rId5" imgW="207000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7713" y="3068638"/>
                        <a:ext cx="382587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500393"/>
              </p:ext>
            </p:extLst>
          </p:nvPr>
        </p:nvGraphicFramePr>
        <p:xfrm>
          <a:off x="642938" y="4941168"/>
          <a:ext cx="7643927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" name="Formel" r:id="rId7" imgW="5841720" imgH="495000" progId="Equation.3">
                  <p:embed/>
                </p:oleObj>
              </mc:Choice>
              <mc:Fallback>
                <p:oleObj name="Formel" r:id="rId7" imgW="584172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2938" y="4941168"/>
                        <a:ext cx="7643927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6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Real </a:t>
            </a:r>
            <a:r>
              <a:rPr lang="de-AT" dirty="0" err="1" smtClean="0"/>
              <a:t>system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Carbon on </a:t>
            </a:r>
            <a:r>
              <a:rPr lang="de-AT" dirty="0" err="1" smtClean="0"/>
              <a:t>dislocations</a:t>
            </a:r>
            <a:endParaRPr lang="de-AT" dirty="0" smtClean="0"/>
          </a:p>
          <a:p>
            <a:r>
              <a:rPr lang="de-AT" dirty="0" err="1" smtClean="0"/>
              <a:t>Trapping</a:t>
            </a:r>
            <a:r>
              <a:rPr lang="de-AT" dirty="0" smtClean="0"/>
              <a:t> </a:t>
            </a:r>
            <a:r>
              <a:rPr lang="de-AT" dirty="0" err="1" smtClean="0"/>
              <a:t>enthalpy</a:t>
            </a:r>
            <a:r>
              <a:rPr lang="de-AT" dirty="0" smtClean="0"/>
              <a:t>:</a:t>
            </a:r>
          </a:p>
          <a:p>
            <a:endParaRPr lang="de-AT" dirty="0"/>
          </a:p>
          <a:p>
            <a:r>
              <a:rPr lang="de-AT" dirty="0" err="1" smtClean="0"/>
              <a:t>Coordination</a:t>
            </a:r>
            <a:r>
              <a:rPr lang="de-AT" dirty="0" smtClean="0"/>
              <a:t> </a:t>
            </a:r>
            <a:r>
              <a:rPr lang="de-AT" dirty="0" err="1" smtClean="0"/>
              <a:t>number</a:t>
            </a:r>
            <a:r>
              <a:rPr lang="de-AT" dirty="0" smtClean="0"/>
              <a:t> </a:t>
            </a:r>
            <a:r>
              <a:rPr lang="de-A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dislocations</a:t>
            </a:r>
            <a:r>
              <a:rPr lang="de-AT" dirty="0" smtClean="0"/>
              <a:t>:</a:t>
            </a:r>
            <a:endParaRPr lang="de-AT" i="1" dirty="0" smtClean="0"/>
          </a:p>
          <a:p>
            <a:endParaRPr lang="de-AT" dirty="0" smtClean="0"/>
          </a:p>
          <a:p>
            <a:endParaRPr lang="de-AT" dirty="0" smtClean="0"/>
          </a:p>
          <a:p>
            <a:r>
              <a:rPr lang="de-AT" dirty="0" err="1" smtClean="0"/>
              <a:t>Around</a:t>
            </a:r>
            <a:r>
              <a:rPr lang="de-AT" dirty="0"/>
              <a:t> </a:t>
            </a:r>
            <a:r>
              <a:rPr lang="de-AT" dirty="0" smtClean="0"/>
              <a:t>15 C </a:t>
            </a:r>
            <a:r>
              <a:rPr lang="de-AT" dirty="0" err="1" smtClean="0"/>
              <a:t>atoms</a:t>
            </a:r>
            <a:r>
              <a:rPr lang="de-AT" dirty="0" smtClean="0"/>
              <a:t> on a </a:t>
            </a:r>
            <a:r>
              <a:rPr lang="de-AT" dirty="0" err="1" smtClean="0"/>
              <a:t>screw</a:t>
            </a:r>
            <a:r>
              <a:rPr lang="de-AT" dirty="0" smtClean="0"/>
              <a:t> </a:t>
            </a:r>
            <a:r>
              <a:rPr lang="de-AT" dirty="0" err="1" smtClean="0"/>
              <a:t>dislocation</a:t>
            </a:r>
            <a:r>
              <a:rPr lang="de-AT" dirty="0" smtClean="0"/>
              <a:t> plane at </a:t>
            </a:r>
            <a:r>
              <a:rPr lang="de-AT" dirty="0" err="1" smtClean="0"/>
              <a:t>room</a:t>
            </a:r>
            <a:r>
              <a:rPr lang="de-AT" dirty="0" smtClean="0"/>
              <a:t> </a:t>
            </a:r>
            <a:r>
              <a:rPr lang="de-AT" dirty="0" err="1" smtClean="0"/>
              <a:t>temperature</a:t>
            </a:r>
            <a:r>
              <a:rPr lang="de-AT" dirty="0" smtClean="0"/>
              <a:t> (</a:t>
            </a:r>
            <a:r>
              <a:rPr lang="de-AT" dirty="0" err="1" smtClean="0"/>
              <a:t>edge</a:t>
            </a:r>
            <a:r>
              <a:rPr lang="de-AT" dirty="0" smtClean="0"/>
              <a:t> </a:t>
            </a:r>
            <a:r>
              <a:rPr lang="de-AT" dirty="0" err="1" smtClean="0"/>
              <a:t>dislocation</a:t>
            </a:r>
            <a:r>
              <a:rPr lang="de-AT" dirty="0" smtClean="0"/>
              <a:t> </a:t>
            </a:r>
            <a:r>
              <a:rPr lang="de-AT" dirty="0" err="1" smtClean="0"/>
              <a:t>about</a:t>
            </a:r>
            <a:r>
              <a:rPr lang="de-AT" dirty="0" smtClean="0"/>
              <a:t> half </a:t>
            </a:r>
            <a:r>
              <a:rPr lang="de-AT" dirty="0" err="1" smtClean="0"/>
              <a:t>as</a:t>
            </a:r>
            <a:r>
              <a:rPr lang="de-AT" dirty="0" smtClean="0"/>
              <a:t> </a:t>
            </a:r>
            <a:r>
              <a:rPr lang="de-AT" dirty="0" err="1" smtClean="0"/>
              <a:t>much</a:t>
            </a:r>
            <a:r>
              <a:rPr lang="de-AT" dirty="0" smtClean="0"/>
              <a:t>):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977977"/>
              </p:ext>
            </p:extLst>
          </p:nvPr>
        </p:nvGraphicFramePr>
        <p:xfrm>
          <a:off x="971600" y="2276872"/>
          <a:ext cx="25336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" name="Formel" r:id="rId3" imgW="1155600" imgH="177480" progId="Equation.3">
                  <p:embed/>
                </p:oleObj>
              </mc:Choice>
              <mc:Fallback>
                <p:oleObj name="Formel" r:id="rId3" imgW="11556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276872"/>
                        <a:ext cx="2533650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4427984" y="2296478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(Clouet </a:t>
            </a:r>
            <a:r>
              <a:rPr lang="en-US" dirty="0">
                <a:cs typeface="Times New Roman" panose="02020603050405020304" pitchFamily="18" charset="0"/>
              </a:rPr>
              <a:t>et al. </a:t>
            </a:r>
            <a:r>
              <a:rPr lang="en-US" dirty="0" smtClean="0">
                <a:cs typeface="Times New Roman" panose="02020603050405020304" pitchFamily="18" charset="0"/>
              </a:rPr>
              <a:t>2008)</a:t>
            </a:r>
            <a:endParaRPr lang="de-AT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553805"/>
              </p:ext>
            </p:extLst>
          </p:nvPr>
        </p:nvGraphicFramePr>
        <p:xfrm>
          <a:off x="1302321" y="3169616"/>
          <a:ext cx="936104" cy="744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" name="Formel" r:id="rId5" imgW="495000" imgH="393480" progId="Equation.3">
                  <p:embed/>
                </p:oleObj>
              </mc:Choice>
              <mc:Fallback>
                <p:oleObj name="Formel" r:id="rId5" imgW="4950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2321" y="3169616"/>
                        <a:ext cx="936104" cy="744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/>
        </p:nvSpPr>
        <p:spPr>
          <a:xfrm>
            <a:off x="4427984" y="3411989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cs typeface="Times New Roman" panose="02020603050405020304" pitchFamily="18" charset="0"/>
              </a:rPr>
              <a:t>Cochardt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et </a:t>
            </a:r>
            <a:r>
              <a:rPr lang="en-US" dirty="0" smtClean="0">
                <a:cs typeface="Times New Roman" panose="02020603050405020304" pitchFamily="18" charset="0"/>
              </a:rPr>
              <a:t>al. 1955)</a:t>
            </a:r>
            <a:endParaRPr lang="de-AT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465824"/>
              </p:ext>
            </p:extLst>
          </p:nvPr>
        </p:nvGraphicFramePr>
        <p:xfrm>
          <a:off x="941909" y="5809152"/>
          <a:ext cx="26431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" name="Formel" r:id="rId7" imgW="1257120" imgH="393480" progId="Equation.3">
                  <p:embed/>
                </p:oleObj>
              </mc:Choice>
              <mc:Fallback>
                <p:oleObj name="Formel" r:id="rId7" imgW="12571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1909" y="5809152"/>
                        <a:ext cx="2643187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/>
          <p:cNvSpPr/>
          <p:nvPr/>
        </p:nvSpPr>
        <p:spPr>
          <a:xfrm>
            <a:off x="4427984" y="5157192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cs typeface="Times New Roman" panose="02020603050405020304" pitchFamily="18" charset="0"/>
              </a:rPr>
              <a:t>Cochardt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et </a:t>
            </a:r>
            <a:r>
              <a:rPr lang="en-US" dirty="0" smtClean="0">
                <a:cs typeface="Times New Roman" panose="02020603050405020304" pitchFamily="18" charset="0"/>
              </a:rPr>
              <a:t>al. 1955)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590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Effect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trapping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Cementite</a:t>
            </a:r>
            <a:r>
              <a:rPr lang="de-AT" dirty="0" smtClean="0"/>
              <a:t> </a:t>
            </a:r>
            <a:r>
              <a:rPr lang="de-AT" dirty="0" err="1" smtClean="0"/>
              <a:t>fraction</a:t>
            </a:r>
            <a:r>
              <a:rPr lang="de-AT" dirty="0" smtClean="0"/>
              <a:t> </a:t>
            </a:r>
            <a:r>
              <a:rPr lang="de-AT" dirty="0" err="1" smtClean="0"/>
              <a:t>over</a:t>
            </a:r>
            <a:r>
              <a:rPr lang="de-AT" dirty="0" smtClean="0"/>
              <a:t> </a:t>
            </a:r>
            <a:r>
              <a:rPr lang="de-AT" dirty="0" err="1" smtClean="0"/>
              <a:t>temperature</a:t>
            </a:r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r>
              <a:rPr lang="de-AT" dirty="0" err="1" smtClean="0"/>
              <a:t>Increasing</a:t>
            </a:r>
            <a:r>
              <a:rPr lang="de-AT" dirty="0" smtClean="0"/>
              <a:t> </a:t>
            </a:r>
            <a:r>
              <a:rPr lang="de-AT" dirty="0" err="1" smtClean="0"/>
              <a:t>dislocation</a:t>
            </a:r>
            <a:r>
              <a:rPr lang="de-AT" dirty="0" smtClean="0"/>
              <a:t> </a:t>
            </a:r>
            <a:r>
              <a:rPr lang="de-AT" dirty="0" err="1" smtClean="0"/>
              <a:t>density</a:t>
            </a:r>
            <a:r>
              <a:rPr lang="de-AT" dirty="0" smtClean="0"/>
              <a:t> </a:t>
            </a:r>
            <a:r>
              <a:rPr lang="de-AT" dirty="0" err="1" smtClean="0"/>
              <a:t>dissolves</a:t>
            </a:r>
            <a:r>
              <a:rPr lang="de-AT" dirty="0"/>
              <a:t> </a:t>
            </a:r>
            <a:r>
              <a:rPr lang="de-AT" dirty="0" err="1" smtClean="0"/>
              <a:t>cementite</a:t>
            </a:r>
            <a:r>
              <a:rPr lang="de-AT" dirty="0" smtClean="0"/>
              <a:t> at </a:t>
            </a:r>
            <a:r>
              <a:rPr lang="de-AT" dirty="0" err="1" smtClean="0"/>
              <a:t>lower</a:t>
            </a:r>
            <a:r>
              <a:rPr lang="de-AT" dirty="0" smtClean="0"/>
              <a:t> </a:t>
            </a:r>
            <a:r>
              <a:rPr lang="de-AT" dirty="0" err="1" smtClean="0"/>
              <a:t>temperatures</a:t>
            </a:r>
            <a:endParaRPr lang="de-AT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17" y="1624236"/>
            <a:ext cx="6591585" cy="382098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660232" y="1772816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 smtClean="0"/>
              <a:t>Dislocation</a:t>
            </a:r>
            <a:r>
              <a:rPr lang="de-AT" sz="1200" dirty="0" smtClean="0"/>
              <a:t> </a:t>
            </a:r>
            <a:r>
              <a:rPr lang="de-AT" sz="1200" dirty="0" err="1" smtClean="0"/>
              <a:t>density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8332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Expansion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multi</a:t>
            </a:r>
            <a:r>
              <a:rPr lang="de-AT" dirty="0" smtClean="0"/>
              <a:t> </a:t>
            </a:r>
            <a:r>
              <a:rPr lang="de-AT" dirty="0" err="1" smtClean="0"/>
              <a:t>elements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Multi </a:t>
            </a:r>
            <a:r>
              <a:rPr lang="de-AT" dirty="0" err="1" smtClean="0"/>
              <a:t>trapping</a:t>
            </a:r>
            <a:r>
              <a:rPr lang="de-AT" dirty="0" smtClean="0"/>
              <a:t>: e.g. </a:t>
            </a:r>
            <a:r>
              <a:rPr lang="de-AT" dirty="0" err="1" smtClean="0"/>
              <a:t>carbon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nitrogen</a:t>
            </a:r>
            <a:endParaRPr lang="de-AT" dirty="0" smtClean="0"/>
          </a:p>
          <a:p>
            <a:r>
              <a:rPr lang="de-AT" dirty="0" smtClean="0"/>
              <a:t>Gibbs </a:t>
            </a:r>
            <a:r>
              <a:rPr lang="de-AT" dirty="0" err="1" smtClean="0"/>
              <a:t>energy</a:t>
            </a:r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r>
              <a:rPr lang="de-AT" dirty="0" err="1" smtClean="0"/>
              <a:t>Equlibrium</a:t>
            </a:r>
            <a:r>
              <a:rPr lang="de-AT" dirty="0" smtClean="0"/>
              <a:t> </a:t>
            </a:r>
            <a:r>
              <a:rPr lang="de-AT" dirty="0" err="1" smtClean="0"/>
              <a:t>dG</a:t>
            </a:r>
            <a:r>
              <a:rPr lang="de-AT" dirty="0" smtClean="0"/>
              <a:t>/</a:t>
            </a:r>
            <a:r>
              <a:rPr lang="de-AT" dirty="0" err="1" smtClean="0"/>
              <a:t>dy</a:t>
            </a:r>
            <a:r>
              <a:rPr lang="de-AT" baseline="-25000" dirty="0" err="1" smtClean="0"/>
              <a:t>L,C</a:t>
            </a:r>
            <a:r>
              <a:rPr lang="de-AT" dirty="0" smtClean="0"/>
              <a:t> = 0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dG</a:t>
            </a:r>
            <a:r>
              <a:rPr lang="de-AT" dirty="0" smtClean="0"/>
              <a:t>/</a:t>
            </a:r>
            <a:r>
              <a:rPr lang="de-AT" dirty="0" err="1" smtClean="0"/>
              <a:t>dy</a:t>
            </a:r>
            <a:r>
              <a:rPr lang="de-AT" baseline="-25000" dirty="0" err="1" smtClean="0"/>
              <a:t>L,N</a:t>
            </a:r>
            <a:r>
              <a:rPr lang="de-AT" dirty="0" smtClean="0"/>
              <a:t> </a:t>
            </a:r>
            <a:r>
              <a:rPr lang="de-AT" dirty="0"/>
              <a:t>= 0</a:t>
            </a:r>
            <a:r>
              <a:rPr lang="de-AT" dirty="0" smtClean="0"/>
              <a:t> </a:t>
            </a:r>
            <a:r>
              <a:rPr lang="de-AT" dirty="0" err="1" smtClean="0"/>
              <a:t>leads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endParaRPr lang="de-AT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225049"/>
              </p:ext>
            </p:extLst>
          </p:nvPr>
        </p:nvGraphicFramePr>
        <p:xfrm>
          <a:off x="769938" y="2290763"/>
          <a:ext cx="7602537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7" name="Formel" r:id="rId3" imgW="4305240" imgH="1002960" progId="Equation.3">
                  <p:embed/>
                </p:oleObj>
              </mc:Choice>
              <mc:Fallback>
                <p:oleObj name="Formel" r:id="rId3" imgW="4305240" imgH="1002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9938" y="2290763"/>
                        <a:ext cx="7602537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73818"/>
              </p:ext>
            </p:extLst>
          </p:nvPr>
        </p:nvGraphicFramePr>
        <p:xfrm>
          <a:off x="539552" y="5148611"/>
          <a:ext cx="53514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8" name="Formel" r:id="rId5" imgW="2895480" imgH="507960" progId="Equation.3">
                  <p:embed/>
                </p:oleObj>
              </mc:Choice>
              <mc:Fallback>
                <p:oleObj name="Formel" r:id="rId5" imgW="289548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5148611"/>
                        <a:ext cx="5351462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773275"/>
              </p:ext>
            </p:extLst>
          </p:nvPr>
        </p:nvGraphicFramePr>
        <p:xfrm>
          <a:off x="528136" y="5996945"/>
          <a:ext cx="53752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9" name="Formel" r:id="rId7" imgW="2908080" imgH="507960" progId="Equation.3">
                  <p:embed/>
                </p:oleObj>
              </mc:Choice>
              <mc:Fallback>
                <p:oleObj name="Formel" r:id="rId7" imgW="290808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8136" y="5996945"/>
                        <a:ext cx="537527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6372200" y="547658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McLean 1957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685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Expansion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multi</a:t>
            </a:r>
            <a:r>
              <a:rPr lang="de-AT" dirty="0" smtClean="0"/>
              <a:t> traps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Gibbs </a:t>
            </a:r>
            <a:r>
              <a:rPr lang="de-AT" dirty="0" err="1" smtClean="0"/>
              <a:t>energy</a:t>
            </a:r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endParaRPr lang="de-AT" dirty="0" smtClean="0"/>
          </a:p>
          <a:p>
            <a:r>
              <a:rPr lang="de-AT" dirty="0" err="1" smtClean="0"/>
              <a:t>Equlibrium</a:t>
            </a:r>
            <a:r>
              <a:rPr lang="de-AT" dirty="0" smtClean="0"/>
              <a:t> </a:t>
            </a:r>
            <a:r>
              <a:rPr lang="de-AT" dirty="0" err="1" smtClean="0"/>
              <a:t>equations</a:t>
            </a:r>
            <a:r>
              <a:rPr lang="de-AT" dirty="0" smtClean="0"/>
              <a:t> (</a:t>
            </a:r>
            <a:r>
              <a:rPr lang="de-AT" dirty="0" err="1" smtClean="0"/>
              <a:t>i×k</a:t>
            </a:r>
            <a:r>
              <a:rPr lang="de-AT" dirty="0" smtClean="0"/>
              <a:t> </a:t>
            </a:r>
            <a:r>
              <a:rPr lang="de-AT" dirty="0" err="1" smtClean="0"/>
              <a:t>equations</a:t>
            </a:r>
            <a:r>
              <a:rPr lang="de-AT" dirty="0"/>
              <a:t>)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108798"/>
              </p:ext>
            </p:extLst>
          </p:nvPr>
        </p:nvGraphicFramePr>
        <p:xfrm>
          <a:off x="463550" y="1712913"/>
          <a:ext cx="7893050" cy="199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7" name="Formel" r:id="rId4" imgW="4470120" imgH="1130040" progId="Equation.3">
                  <p:embed/>
                </p:oleObj>
              </mc:Choice>
              <mc:Fallback>
                <p:oleObj name="Formel" r:id="rId4" imgW="4470120" imgH="1130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550" y="1712913"/>
                        <a:ext cx="7893050" cy="199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562163"/>
              </p:ext>
            </p:extLst>
          </p:nvPr>
        </p:nvGraphicFramePr>
        <p:xfrm>
          <a:off x="1187624" y="4918298"/>
          <a:ext cx="4695825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8" name="Formel" r:id="rId6" imgW="2539800" imgH="660240" progId="Equation.3">
                  <p:embed/>
                </p:oleObj>
              </mc:Choice>
              <mc:Fallback>
                <p:oleObj name="Formel" r:id="rId6" imgW="253980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87624" y="4918298"/>
                        <a:ext cx="4695825" cy="122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463298" y="5013176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AT" dirty="0" smtClean="0"/>
              <a:t> = 1, 2, …, </a:t>
            </a:r>
            <a:r>
              <a:rPr lang="de-A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6482534" y="5445224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AT" dirty="0" smtClean="0"/>
              <a:t> = 1, 2, …, </a:t>
            </a:r>
            <a:r>
              <a:rPr lang="de-A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58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Kinetics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Kinetics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obtained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balance</a:t>
            </a:r>
            <a:r>
              <a:rPr lang="de-AT" dirty="0"/>
              <a:t> </a:t>
            </a:r>
            <a:r>
              <a:rPr lang="de-AT" dirty="0" err="1"/>
              <a:t>equation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Gibbs </a:t>
            </a:r>
            <a:r>
              <a:rPr lang="de-AT" dirty="0" err="1"/>
              <a:t>energy</a:t>
            </a:r>
            <a:r>
              <a:rPr lang="de-AT" dirty="0"/>
              <a:t> (</a:t>
            </a:r>
            <a:r>
              <a:rPr lang="de-AT" dirty="0" err="1"/>
              <a:t>thermodynamic</a:t>
            </a:r>
            <a:r>
              <a:rPr lang="de-AT" dirty="0"/>
              <a:t> </a:t>
            </a:r>
            <a:r>
              <a:rPr lang="de-AT" dirty="0" err="1"/>
              <a:t>extremal</a:t>
            </a:r>
            <a:r>
              <a:rPr lang="de-AT" dirty="0"/>
              <a:t> principle</a:t>
            </a:r>
            <a:r>
              <a:rPr lang="de-AT" baseline="30000" dirty="0"/>
              <a:t>1</a:t>
            </a:r>
            <a:r>
              <a:rPr lang="de-AT" dirty="0"/>
              <a:t>):</a:t>
            </a:r>
          </a:p>
          <a:p>
            <a:endParaRPr lang="de-AT" dirty="0" smtClean="0"/>
          </a:p>
          <a:p>
            <a:r>
              <a:rPr lang="de-AT" dirty="0" smtClean="0"/>
              <a:t>Total </a:t>
            </a:r>
            <a:r>
              <a:rPr lang="de-AT" dirty="0" err="1" smtClean="0"/>
              <a:t>dissipation</a:t>
            </a:r>
            <a:r>
              <a:rPr lang="de-AT" dirty="0" smtClean="0"/>
              <a:t> at </a:t>
            </a:r>
            <a:r>
              <a:rPr lang="de-AT" dirty="0" err="1" smtClean="0"/>
              <a:t>dislocations</a:t>
            </a:r>
            <a:r>
              <a:rPr lang="de-AT" dirty="0" smtClean="0"/>
              <a:t> in </a:t>
            </a:r>
            <a:r>
              <a:rPr lang="de-AT" dirty="0" err="1" smtClean="0"/>
              <a:t>system</a:t>
            </a:r>
            <a:r>
              <a:rPr lang="de-AT" dirty="0" smtClean="0"/>
              <a:t> due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carbon</a:t>
            </a:r>
            <a:r>
              <a:rPr lang="de-AT" dirty="0" smtClean="0"/>
              <a:t> </a:t>
            </a:r>
            <a:r>
              <a:rPr lang="de-AT" dirty="0" err="1" smtClean="0"/>
              <a:t>diffusion</a:t>
            </a:r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/>
              <a:t>…</a:t>
            </a:r>
            <a:r>
              <a:rPr lang="en-US" sz="2000" i="1" baseline="-25000" dirty="0" smtClean="0"/>
              <a:t> </a:t>
            </a:r>
            <a:r>
              <a:rPr lang="en-US" sz="2000" dirty="0" smtClean="0"/>
              <a:t>acting radius of dislocation</a:t>
            </a:r>
          </a:p>
          <a:p>
            <a:pPr marL="0" indent="0">
              <a:buNone/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/>
              <a:t>…</a:t>
            </a:r>
            <a:r>
              <a:rPr lang="en-US" sz="2000" i="1" baseline="-25000" dirty="0" smtClean="0"/>
              <a:t> </a:t>
            </a:r>
            <a:r>
              <a:rPr lang="en-US" sz="2000" dirty="0" smtClean="0"/>
              <a:t>radius surrounding dislocation in a unit cell</a:t>
            </a:r>
            <a:endParaRPr lang="en-US" sz="2000" dirty="0"/>
          </a:p>
          <a:p>
            <a:pPr marL="0" indent="0">
              <a:buNone/>
            </a:pP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000" dirty="0" smtClean="0"/>
              <a:t>…</a:t>
            </a:r>
            <a:r>
              <a:rPr lang="en-US" sz="2000" i="1" baseline="-25000" dirty="0" smtClean="0"/>
              <a:t> </a:t>
            </a:r>
            <a:r>
              <a:rPr lang="en-US" sz="2000" dirty="0" smtClean="0"/>
              <a:t>dislocation density</a:t>
            </a:r>
          </a:p>
          <a:p>
            <a:pPr marL="0" indent="0">
              <a:buNone/>
            </a:pPr>
            <a:r>
              <a:rPr lang="de-A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/>
              <a:t>…</a:t>
            </a:r>
            <a:r>
              <a:rPr lang="en-US" sz="2000" i="1" baseline="-25000" dirty="0" smtClean="0"/>
              <a:t> </a:t>
            </a:r>
            <a:r>
              <a:rPr lang="en-US" sz="2000" dirty="0" smtClean="0"/>
              <a:t>Diffusion coefficient of carbon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902156"/>
              </p:ext>
            </p:extLst>
          </p:nvPr>
        </p:nvGraphicFramePr>
        <p:xfrm>
          <a:off x="1187624" y="3933056"/>
          <a:ext cx="4268160" cy="10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1" name="Formel" r:id="rId3" imgW="1828800" imgH="444240" progId="Equation.3">
                  <p:embed/>
                </p:oleObj>
              </mc:Choice>
              <mc:Fallback>
                <p:oleObj name="Formel" r:id="rId3" imgW="18288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3933056"/>
                        <a:ext cx="4268160" cy="10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61164"/>
              </p:ext>
            </p:extLst>
          </p:nvPr>
        </p:nvGraphicFramePr>
        <p:xfrm>
          <a:off x="6719928" y="5192559"/>
          <a:ext cx="937044" cy="72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2" name="Formel" r:id="rId5" imgW="609480" imgH="469800" progId="Equation.3">
                  <p:embed/>
                </p:oleObj>
              </mc:Choice>
              <mc:Fallback>
                <p:oleObj name="Formel" r:id="rId5" imgW="6094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19928" y="5192559"/>
                        <a:ext cx="937044" cy="722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064277"/>
              </p:ext>
            </p:extLst>
          </p:nvPr>
        </p:nvGraphicFramePr>
        <p:xfrm>
          <a:off x="5789110" y="4797152"/>
          <a:ext cx="917523" cy="72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3" name="Formel" r:id="rId7" imgW="596880" imgH="469800" progId="Equation.3">
                  <p:embed/>
                </p:oleObj>
              </mc:Choice>
              <mc:Fallback>
                <p:oleObj name="Formel" r:id="rId7" imgW="5968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89110" y="4797152"/>
                        <a:ext cx="917523" cy="722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623152"/>
              </p:ext>
            </p:extLst>
          </p:nvPr>
        </p:nvGraphicFramePr>
        <p:xfrm>
          <a:off x="3419872" y="2463084"/>
          <a:ext cx="1296144" cy="630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4" name="Formel" r:id="rId9" imgW="444240" imgH="215640" progId="Equation.3">
                  <p:embed/>
                </p:oleObj>
              </mc:Choice>
              <mc:Fallback>
                <p:oleObj name="Formel" r:id="rId9" imgW="4442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19872" y="2463084"/>
                        <a:ext cx="1296144" cy="630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755576" y="6561981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aseline="30000" dirty="0"/>
              <a:t>1</a:t>
            </a:r>
            <a:r>
              <a:rPr lang="de-AT" dirty="0"/>
              <a:t>Svoboda et al. 2006</a:t>
            </a:r>
          </a:p>
        </p:txBody>
      </p:sp>
    </p:spTree>
    <p:extLst>
      <p:ext uri="{BB962C8B-B14F-4D97-AF65-F5344CB8AC3E}">
        <p14:creationId xmlns:p14="http://schemas.microsoft.com/office/powerpoint/2010/main" val="12441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Kinetics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136904" cy="5001419"/>
          </a:xfrm>
        </p:spPr>
        <p:txBody>
          <a:bodyPr/>
          <a:lstStyle/>
          <a:p>
            <a:r>
              <a:rPr lang="de-AT" dirty="0" smtClean="0"/>
              <a:t>At </a:t>
            </a:r>
            <a:r>
              <a:rPr lang="de-AT" dirty="0" err="1" smtClean="0"/>
              <a:t>dislocations</a:t>
            </a:r>
            <a:r>
              <a:rPr lang="de-AT" dirty="0" smtClean="0"/>
              <a:t>:</a:t>
            </a:r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r>
              <a:rPr lang="de-AT" dirty="0" smtClean="0"/>
              <a:t>At </a:t>
            </a:r>
            <a:r>
              <a:rPr lang="de-AT" dirty="0" err="1" smtClean="0"/>
              <a:t>grain</a:t>
            </a:r>
            <a:r>
              <a:rPr lang="de-AT" dirty="0" smtClean="0"/>
              <a:t> </a:t>
            </a:r>
            <a:r>
              <a:rPr lang="de-AT" dirty="0" err="1" smtClean="0"/>
              <a:t>boundaries</a:t>
            </a:r>
            <a:r>
              <a:rPr lang="de-AT" dirty="0" smtClean="0"/>
              <a:t>:</a:t>
            </a:r>
            <a:endParaRPr lang="de-AT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03"/>
              </p:ext>
            </p:extLst>
          </p:nvPr>
        </p:nvGraphicFramePr>
        <p:xfrm>
          <a:off x="1015641" y="1855127"/>
          <a:ext cx="5760640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2" name="Formel" r:id="rId3" imgW="2793960" imgH="698400" progId="Equation.3">
                  <p:embed/>
                </p:oleObj>
              </mc:Choice>
              <mc:Fallback>
                <p:oleObj name="Formel" r:id="rId3" imgW="2793960" imgH="698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5641" y="1855127"/>
                        <a:ext cx="5760640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848979"/>
              </p:ext>
            </p:extLst>
          </p:nvPr>
        </p:nvGraphicFramePr>
        <p:xfrm>
          <a:off x="1015641" y="4437112"/>
          <a:ext cx="4746954" cy="1130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" name="Formel" r:id="rId5" imgW="2133360" imgH="507960" progId="Equation.3">
                  <p:embed/>
                </p:oleObj>
              </mc:Choice>
              <mc:Fallback>
                <p:oleObj name="Formel" r:id="rId5" imgW="213336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5641" y="4437112"/>
                        <a:ext cx="4746954" cy="1130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/>
          <p:cNvSpPr/>
          <p:nvPr/>
        </p:nvSpPr>
        <p:spPr>
          <a:xfrm>
            <a:off x="683568" y="5759243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/>
              <a:t>… grain radius in </a:t>
            </a:r>
            <a:r>
              <a:rPr lang="en-US" dirty="0"/>
              <a:t>a unit </a:t>
            </a:r>
            <a:r>
              <a:rPr lang="en-US" dirty="0" smtClean="0"/>
              <a:t>cell</a:t>
            </a:r>
          </a:p>
          <a:p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/>
              <a:t>…</a:t>
            </a:r>
            <a:r>
              <a:rPr lang="en-US" i="1" baseline="-25000" dirty="0" smtClean="0"/>
              <a:t> </a:t>
            </a:r>
            <a:r>
              <a:rPr lang="en-US" dirty="0" smtClean="0"/>
              <a:t>grain boundary thickness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Parameter </a:t>
            </a:r>
            <a:r>
              <a:rPr lang="de-AT" dirty="0" err="1" smtClean="0"/>
              <a:t>study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1124744"/>
            <a:ext cx="5212590" cy="500062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940152" y="1196752"/>
          <a:ext cx="2370561" cy="1836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8" name="Formel" r:id="rId4" imgW="1295280" imgH="1002960" progId="Equation.3">
                  <p:embed/>
                </p:oleObj>
              </mc:Choice>
              <mc:Fallback>
                <p:oleObj name="Formel" r:id="rId4" imgW="1295280" imgH="1002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0152" y="1196752"/>
                        <a:ext cx="2370561" cy="1836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300192" y="4579386"/>
          <a:ext cx="1008112" cy="368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9" name="Formel" r:id="rId6" imgW="520560" imgH="190440" progId="Equation.3">
                  <p:embed/>
                </p:oleObj>
              </mc:Choice>
              <mc:Fallback>
                <p:oleObj name="Formel" r:id="rId6" imgW="52056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00192" y="4579386"/>
                        <a:ext cx="1008112" cy="368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37650" y="3933056"/>
            <a:ext cx="263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Cottrell</a:t>
            </a:r>
            <a:r>
              <a:rPr lang="de-AT" dirty="0" smtClean="0"/>
              <a:t> </a:t>
            </a:r>
            <a:r>
              <a:rPr lang="de-AT" dirty="0" err="1" smtClean="0"/>
              <a:t>theory</a:t>
            </a:r>
            <a:r>
              <a:rPr lang="de-AT" dirty="0" smtClean="0"/>
              <a:t> in </a:t>
            </a:r>
            <a:r>
              <a:rPr lang="de-AT" dirty="0" err="1" smtClean="0"/>
              <a:t>dashed</a:t>
            </a:r>
            <a:r>
              <a:rPr lang="de-AT" dirty="0" smtClean="0"/>
              <a:t> </a:t>
            </a:r>
            <a:r>
              <a:rPr lang="de-AT" dirty="0" err="1" smtClean="0"/>
              <a:t>lines</a:t>
            </a:r>
            <a:r>
              <a:rPr lang="de-AT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Summary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7789592" cy="5001419"/>
          </a:xfrm>
        </p:spPr>
        <p:txBody>
          <a:bodyPr/>
          <a:lstStyle/>
          <a:p>
            <a:r>
              <a:rPr lang="de-AT" sz="3200" dirty="0" err="1" smtClean="0"/>
              <a:t>Thermodynamic</a:t>
            </a:r>
            <a:r>
              <a:rPr lang="de-AT" sz="3200" dirty="0" smtClean="0"/>
              <a:t> </a:t>
            </a:r>
            <a:r>
              <a:rPr lang="de-AT" sz="3200" dirty="0" err="1" smtClean="0"/>
              <a:t>model</a:t>
            </a:r>
            <a:r>
              <a:rPr lang="de-AT" sz="3200" dirty="0" smtClean="0"/>
              <a:t> </a:t>
            </a:r>
            <a:r>
              <a:rPr lang="de-AT" sz="3200" dirty="0" err="1" smtClean="0"/>
              <a:t>for</a:t>
            </a:r>
            <a:r>
              <a:rPr lang="de-AT" sz="3200" dirty="0" smtClean="0"/>
              <a:t> </a:t>
            </a:r>
            <a:r>
              <a:rPr lang="de-AT" sz="3200" dirty="0" err="1" smtClean="0"/>
              <a:t>describing</a:t>
            </a:r>
            <a:r>
              <a:rPr lang="de-AT" sz="3200" dirty="0" smtClean="0"/>
              <a:t> </a:t>
            </a:r>
            <a:r>
              <a:rPr lang="de-AT" sz="3200" dirty="0" err="1" smtClean="0"/>
              <a:t>various</a:t>
            </a:r>
            <a:r>
              <a:rPr lang="de-AT" sz="3200" dirty="0" smtClean="0"/>
              <a:t> </a:t>
            </a:r>
            <a:r>
              <a:rPr lang="de-AT" sz="3200" dirty="0" err="1" smtClean="0"/>
              <a:t>trapping</a:t>
            </a:r>
            <a:r>
              <a:rPr lang="de-AT" sz="3200" dirty="0" smtClean="0"/>
              <a:t> </a:t>
            </a:r>
            <a:r>
              <a:rPr lang="de-AT" sz="3200" dirty="0" err="1" smtClean="0"/>
              <a:t>effects</a:t>
            </a:r>
            <a:endParaRPr lang="de-AT" sz="3200" dirty="0" smtClean="0"/>
          </a:p>
          <a:p>
            <a:r>
              <a:rPr lang="de-AT" sz="3200" dirty="0" err="1" smtClean="0"/>
              <a:t>Derivations</a:t>
            </a:r>
            <a:r>
              <a:rPr lang="de-AT" sz="3200" dirty="0" smtClean="0"/>
              <a:t> </a:t>
            </a:r>
            <a:r>
              <a:rPr lang="de-AT" sz="3200" dirty="0" err="1" smtClean="0"/>
              <a:t>of</a:t>
            </a:r>
            <a:r>
              <a:rPr lang="de-AT" sz="3200" dirty="0" smtClean="0"/>
              <a:t> </a:t>
            </a:r>
            <a:r>
              <a:rPr lang="de-AT" sz="3200" dirty="0" err="1" smtClean="0"/>
              <a:t>the</a:t>
            </a:r>
            <a:r>
              <a:rPr lang="de-AT" sz="3200" dirty="0" smtClean="0"/>
              <a:t> </a:t>
            </a:r>
            <a:r>
              <a:rPr lang="de-AT" sz="3200" dirty="0" err="1" smtClean="0"/>
              <a:t>presented</a:t>
            </a:r>
            <a:r>
              <a:rPr lang="de-AT" sz="3200" dirty="0" smtClean="0"/>
              <a:t> </a:t>
            </a:r>
            <a:r>
              <a:rPr lang="de-AT" sz="3200" dirty="0" err="1" smtClean="0"/>
              <a:t>model</a:t>
            </a:r>
            <a:r>
              <a:rPr lang="de-AT" sz="3200" dirty="0" smtClean="0"/>
              <a:t> </a:t>
            </a:r>
            <a:r>
              <a:rPr lang="de-AT" sz="3200" dirty="0" err="1" smtClean="0"/>
              <a:t>lead</a:t>
            </a:r>
            <a:r>
              <a:rPr lang="de-AT" sz="3200" dirty="0" smtClean="0"/>
              <a:t> </a:t>
            </a:r>
            <a:r>
              <a:rPr lang="de-AT" sz="3200" dirty="0" err="1" smtClean="0"/>
              <a:t>to</a:t>
            </a:r>
            <a:r>
              <a:rPr lang="de-AT" sz="3200" dirty="0" smtClean="0"/>
              <a:t> </a:t>
            </a:r>
            <a:r>
              <a:rPr lang="de-AT" sz="3200" dirty="0" err="1" smtClean="0"/>
              <a:t>known</a:t>
            </a:r>
            <a:r>
              <a:rPr lang="de-AT" sz="3200" dirty="0" smtClean="0"/>
              <a:t> </a:t>
            </a:r>
            <a:r>
              <a:rPr lang="de-AT" sz="3200" dirty="0" err="1" smtClean="0"/>
              <a:t>equations</a:t>
            </a:r>
            <a:r>
              <a:rPr lang="de-AT" sz="3200" dirty="0" smtClean="0"/>
              <a:t>, </a:t>
            </a:r>
            <a:r>
              <a:rPr lang="de-AT" sz="3200" dirty="0" err="1" smtClean="0"/>
              <a:t>which</a:t>
            </a:r>
            <a:r>
              <a:rPr lang="de-AT" sz="3200" dirty="0" smtClean="0"/>
              <a:t> </a:t>
            </a:r>
            <a:r>
              <a:rPr lang="de-AT" sz="3200" dirty="0" err="1" smtClean="0"/>
              <a:t>has</a:t>
            </a:r>
            <a:r>
              <a:rPr lang="de-AT" sz="3200" dirty="0" smtClean="0"/>
              <a:t> </a:t>
            </a:r>
            <a:r>
              <a:rPr lang="de-AT" sz="3200" dirty="0" err="1" smtClean="0"/>
              <a:t>been</a:t>
            </a:r>
            <a:r>
              <a:rPr lang="de-AT" sz="3200" dirty="0" smtClean="0"/>
              <a:t> </a:t>
            </a:r>
            <a:r>
              <a:rPr lang="de-AT" sz="3200" dirty="0" err="1" smtClean="0"/>
              <a:t>used</a:t>
            </a:r>
            <a:r>
              <a:rPr lang="de-AT" sz="3200" dirty="0" smtClean="0"/>
              <a:t> in </a:t>
            </a:r>
            <a:r>
              <a:rPr lang="de-AT" sz="3200" dirty="0" err="1" smtClean="0"/>
              <a:t>empirical</a:t>
            </a:r>
            <a:r>
              <a:rPr lang="de-AT" sz="3200" dirty="0" smtClean="0"/>
              <a:t> </a:t>
            </a:r>
            <a:r>
              <a:rPr lang="de-AT" sz="3200" dirty="0" err="1" smtClean="0"/>
              <a:t>models</a:t>
            </a:r>
            <a:r>
              <a:rPr lang="de-AT" sz="3200" dirty="0"/>
              <a:t> </a:t>
            </a:r>
            <a:r>
              <a:rPr lang="de-AT" sz="3200" dirty="0" err="1" smtClean="0"/>
              <a:t>for</a:t>
            </a:r>
            <a:r>
              <a:rPr lang="de-AT" sz="3200" dirty="0" smtClean="0"/>
              <a:t> </a:t>
            </a:r>
            <a:r>
              <a:rPr lang="de-AT" sz="3200" dirty="0" err="1" smtClean="0"/>
              <a:t>equilibrium</a:t>
            </a:r>
            <a:endParaRPr lang="de-AT" sz="3200" dirty="0" smtClean="0"/>
          </a:p>
          <a:p>
            <a:r>
              <a:rPr lang="de-AT" sz="3200" dirty="0" smtClean="0"/>
              <a:t>Expansion </a:t>
            </a:r>
            <a:r>
              <a:rPr lang="de-AT" sz="3200" dirty="0" err="1" smtClean="0"/>
              <a:t>of</a:t>
            </a:r>
            <a:r>
              <a:rPr lang="de-AT" sz="3200" dirty="0" smtClean="0"/>
              <a:t> </a:t>
            </a:r>
            <a:r>
              <a:rPr lang="de-AT" sz="3200" dirty="0" err="1" smtClean="0"/>
              <a:t>model</a:t>
            </a:r>
            <a:r>
              <a:rPr lang="de-AT" sz="3200" dirty="0" smtClean="0"/>
              <a:t> </a:t>
            </a:r>
            <a:r>
              <a:rPr lang="de-AT" sz="3200" dirty="0" err="1" smtClean="0"/>
              <a:t>for</a:t>
            </a:r>
            <a:r>
              <a:rPr lang="de-AT" sz="3200" dirty="0" smtClean="0"/>
              <a:t> </a:t>
            </a:r>
            <a:r>
              <a:rPr lang="de-AT" sz="3200" dirty="0" err="1" smtClean="0"/>
              <a:t>multi</a:t>
            </a:r>
            <a:r>
              <a:rPr lang="de-AT" sz="3200" dirty="0" smtClean="0"/>
              <a:t> </a:t>
            </a:r>
            <a:r>
              <a:rPr lang="de-AT" sz="3200" dirty="0" err="1" smtClean="0"/>
              <a:t>components</a:t>
            </a:r>
            <a:endParaRPr lang="de-AT" sz="3200" dirty="0" smtClean="0"/>
          </a:p>
          <a:p>
            <a:r>
              <a:rPr lang="de-AT" sz="3200" dirty="0" err="1"/>
              <a:t>Kinetic</a:t>
            </a:r>
            <a:r>
              <a:rPr lang="de-AT" sz="3200" dirty="0"/>
              <a:t> </a:t>
            </a:r>
            <a:r>
              <a:rPr lang="de-AT" sz="3200" dirty="0" err="1"/>
              <a:t>equations</a:t>
            </a:r>
            <a:r>
              <a:rPr lang="de-AT" sz="3200" dirty="0"/>
              <a:t> </a:t>
            </a:r>
            <a:r>
              <a:rPr lang="de-AT" sz="3200" dirty="0" err="1" smtClean="0"/>
              <a:t>for</a:t>
            </a:r>
            <a:r>
              <a:rPr lang="de-AT" sz="3200" dirty="0" smtClean="0"/>
              <a:t> </a:t>
            </a:r>
            <a:r>
              <a:rPr lang="de-AT" sz="3200" smtClean="0"/>
              <a:t>slow non-equilibrium </a:t>
            </a:r>
            <a:r>
              <a:rPr lang="de-AT" sz="3200" dirty="0" err="1"/>
              <a:t>processes</a:t>
            </a:r>
            <a:endParaRPr lang="de-AT" sz="3200" dirty="0"/>
          </a:p>
          <a:p>
            <a:endParaRPr lang="de-AT" sz="3200" dirty="0" smtClean="0"/>
          </a:p>
        </p:txBody>
      </p:sp>
    </p:spTree>
    <p:extLst>
      <p:ext uri="{BB962C8B-B14F-4D97-AF65-F5344CB8AC3E}">
        <p14:creationId xmlns:p14="http://schemas.microsoft.com/office/powerpoint/2010/main" val="17549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7789592" cy="4536504"/>
          </a:xfrm>
        </p:spPr>
        <p:txBody>
          <a:bodyPr/>
          <a:lstStyle/>
          <a:p>
            <a:r>
              <a:rPr lang="en-US" sz="3200" dirty="0" smtClean="0"/>
              <a:t>Trapping</a:t>
            </a:r>
            <a:r>
              <a:rPr lang="en-US" sz="3200" dirty="0" smtClean="0"/>
              <a:t>: atoms sticking to lattice defects (e.g. solute atoms, dislocations, grain boundaries, …)</a:t>
            </a:r>
            <a:endParaRPr lang="en-US" sz="3200" dirty="0"/>
          </a:p>
          <a:p>
            <a:r>
              <a:rPr lang="en-US" sz="3200" dirty="0" smtClean="0"/>
              <a:t>Cottrell atmosphere seen as trapping of carbon atoms along dislocations</a:t>
            </a:r>
          </a:p>
        </p:txBody>
      </p:sp>
      <p:pic>
        <p:nvPicPr>
          <p:cNvPr id="4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08" y="4005064"/>
            <a:ext cx="6279494" cy="238000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11608" y="6385073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 smtClean="0"/>
              <a:t>Pereloma</a:t>
            </a:r>
            <a:r>
              <a:rPr lang="de-AT" sz="1200" dirty="0" smtClean="0"/>
              <a:t> et al. 2007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9053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More </a:t>
            </a:r>
            <a:r>
              <a:rPr lang="de-AT" dirty="0" err="1" smtClean="0"/>
              <a:t>fun</a:t>
            </a:r>
            <a:r>
              <a:rPr lang="de-AT" dirty="0" smtClean="0"/>
              <a:t>…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Chemical </a:t>
            </a:r>
            <a:r>
              <a:rPr lang="de-AT" dirty="0" err="1" smtClean="0"/>
              <a:t>potentials</a:t>
            </a:r>
            <a:endParaRPr lang="de-AT" dirty="0" smtClean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r>
              <a:rPr lang="de-AT" dirty="0" err="1" smtClean="0"/>
              <a:t>Extracting</a:t>
            </a:r>
            <a:r>
              <a:rPr lang="de-AT" dirty="0" smtClean="0"/>
              <a:t> </a:t>
            </a:r>
            <a:r>
              <a:rPr lang="de-AT" dirty="0"/>
              <a:t>∆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from</a:t>
            </a:r>
            <a:r>
              <a:rPr lang="de-AT" dirty="0" smtClean="0"/>
              <a:t> CALPHAD</a:t>
            </a:r>
            <a:br>
              <a:rPr lang="de-AT" dirty="0" smtClean="0"/>
            </a:br>
            <a:r>
              <a:rPr lang="de-AT" dirty="0" err="1" smtClean="0"/>
              <a:t>data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comparing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chemical</a:t>
            </a:r>
            <a:r>
              <a:rPr lang="de-AT" dirty="0" smtClean="0"/>
              <a:t> </a:t>
            </a:r>
            <a:r>
              <a:rPr lang="de-AT" dirty="0" err="1" smtClean="0"/>
              <a:t>potentials</a:t>
            </a:r>
            <a:endParaRPr lang="de-AT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4206731" y="1894671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Ruda et al. 2009</a:t>
            </a:r>
            <a:endParaRPr lang="de-AT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810236"/>
              </p:ext>
            </p:extLst>
          </p:nvPr>
        </p:nvGraphicFramePr>
        <p:xfrm>
          <a:off x="899592" y="1628800"/>
          <a:ext cx="2160240" cy="649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" name="Formel" r:id="rId3" imgW="1434960" imgH="431640" progId="Equation.3">
                  <p:embed/>
                </p:oleObj>
              </mc:Choice>
              <mc:Fallback>
                <p:oleObj name="Formel" r:id="rId3" imgW="14349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628800"/>
                        <a:ext cx="2160240" cy="649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936443"/>
              </p:ext>
            </p:extLst>
          </p:nvPr>
        </p:nvGraphicFramePr>
        <p:xfrm>
          <a:off x="883632" y="2278784"/>
          <a:ext cx="26574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" name="Formel" r:id="rId5" imgW="1765080" imgH="431640" progId="Equation.3">
                  <p:embed/>
                </p:oleObj>
              </mc:Choice>
              <mc:Fallback>
                <p:oleObj name="Formel" r:id="rId5" imgW="17650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3632" y="2278784"/>
                        <a:ext cx="2657475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4752" y="3033930"/>
            <a:ext cx="1827437" cy="373154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168" y="3033930"/>
            <a:ext cx="1828524" cy="379350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979712" y="6373545"/>
            <a:ext cx="221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Svoboda et al. 2011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52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More </a:t>
            </a:r>
            <a:r>
              <a:rPr lang="de-AT" dirty="0" err="1" smtClean="0"/>
              <a:t>fun</a:t>
            </a:r>
            <a:r>
              <a:rPr lang="de-AT" dirty="0" smtClean="0"/>
              <a:t>…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Diffusion </a:t>
            </a:r>
            <a:r>
              <a:rPr lang="de-AT" dirty="0" err="1" smtClean="0"/>
              <a:t>coefficients</a:t>
            </a:r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r>
              <a:rPr lang="de-AT" dirty="0" err="1" smtClean="0"/>
              <a:t>Trapping</a:t>
            </a:r>
            <a:r>
              <a:rPr lang="de-AT" dirty="0" smtClean="0"/>
              <a:t> </a:t>
            </a:r>
            <a:r>
              <a:rPr lang="de-AT" dirty="0" err="1" smtClean="0"/>
              <a:t>reduces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/>
              <a:t/>
            </a:r>
            <a:br>
              <a:rPr lang="de-AT" dirty="0"/>
            </a:br>
            <a:r>
              <a:rPr lang="de-AT" dirty="0" err="1" smtClean="0"/>
              <a:t>effective</a:t>
            </a:r>
            <a:r>
              <a:rPr lang="de-AT" dirty="0" smtClean="0"/>
              <a:t> </a:t>
            </a:r>
            <a:r>
              <a:rPr lang="de-AT" dirty="0" err="1" smtClean="0"/>
              <a:t>diffusion</a:t>
            </a:r>
            <a:r>
              <a:rPr lang="de-AT" dirty="0"/>
              <a:t/>
            </a:r>
            <a:br>
              <a:rPr lang="de-AT" dirty="0"/>
            </a:br>
            <a:r>
              <a:rPr lang="de-AT" dirty="0" err="1" smtClean="0"/>
              <a:t>coefficient</a:t>
            </a:r>
            <a:endParaRPr lang="de-AT" dirty="0" smtClean="0"/>
          </a:p>
          <a:p>
            <a:endParaRPr lang="de-AT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005978"/>
              </p:ext>
            </p:extLst>
          </p:nvPr>
        </p:nvGraphicFramePr>
        <p:xfrm>
          <a:off x="942975" y="1771650"/>
          <a:ext cx="1498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5" name="Formel" r:id="rId3" imgW="660240" imgH="241200" progId="Equation.3">
                  <p:embed/>
                </p:oleObj>
              </mc:Choice>
              <mc:Fallback>
                <p:oleObj name="Formel" r:id="rId3" imgW="6602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2975" y="1771650"/>
                        <a:ext cx="1498600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496778"/>
              </p:ext>
            </p:extLst>
          </p:nvPr>
        </p:nvGraphicFramePr>
        <p:xfrm>
          <a:off x="3131840" y="1668238"/>
          <a:ext cx="1602414" cy="752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6" name="Formel" r:id="rId5" imgW="838080" imgH="393480" progId="Equation.3">
                  <p:embed/>
                </p:oleObj>
              </mc:Choice>
              <mc:Fallback>
                <p:oleObj name="Formel" r:id="rId5" imgW="838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1840" y="1668238"/>
                        <a:ext cx="1602414" cy="752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0712" y="3790371"/>
            <a:ext cx="3744416" cy="2681544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091425"/>
              </p:ext>
            </p:extLst>
          </p:nvPr>
        </p:nvGraphicFramePr>
        <p:xfrm>
          <a:off x="835931" y="2684981"/>
          <a:ext cx="4794655" cy="775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7" name="Formel" r:id="rId8" imgW="3454200" imgH="558720" progId="Equation.3">
                  <p:embed/>
                </p:oleObj>
              </mc:Choice>
              <mc:Fallback>
                <p:oleObj name="Formel" r:id="rId8" imgW="3454200" imgH="558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5931" y="2684981"/>
                        <a:ext cx="4794655" cy="775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2514864" y="6114373"/>
            <a:ext cx="221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/>
              <a:t>Svoboda et al. 2011</a:t>
            </a:r>
          </a:p>
        </p:txBody>
      </p:sp>
    </p:spTree>
    <p:extLst>
      <p:ext uri="{BB962C8B-B14F-4D97-AF65-F5344CB8AC3E}">
        <p14:creationId xmlns:p14="http://schemas.microsoft.com/office/powerpoint/2010/main" val="22834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Given</a:t>
            </a:r>
            <a:r>
              <a:rPr lang="de-AT" dirty="0" smtClean="0"/>
              <a:t> </a:t>
            </a:r>
            <a:r>
              <a:rPr lang="de-AT" dirty="0" err="1" smtClean="0"/>
              <a:t>parameters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700808"/>
            <a:ext cx="8208912" cy="5001419"/>
          </a:xfrm>
        </p:spPr>
        <p:txBody>
          <a:bodyPr/>
          <a:lstStyle/>
          <a:p>
            <a:r>
              <a:rPr lang="de-AT" sz="3200" dirty="0" err="1" smtClean="0"/>
              <a:t>Trapping</a:t>
            </a:r>
            <a:r>
              <a:rPr lang="de-AT" sz="3200" dirty="0" smtClean="0"/>
              <a:t> </a:t>
            </a:r>
            <a:r>
              <a:rPr lang="de-AT" sz="3200" dirty="0" err="1" smtClean="0"/>
              <a:t>enthalpy</a:t>
            </a:r>
            <a:r>
              <a:rPr lang="de-AT" sz="3200" dirty="0" smtClean="0"/>
              <a:t> ∆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/>
              <a:t>: reduction of system energy per trapped atom</a:t>
            </a:r>
          </a:p>
          <a:p>
            <a:r>
              <a:rPr lang="en-US" sz="3200" dirty="0" smtClean="0"/>
              <a:t>Nominal composition of trapped element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3200" dirty="0" err="1" smtClean="0"/>
              <a:t>Amount</a:t>
            </a:r>
            <a:r>
              <a:rPr lang="de-AT" sz="3200" dirty="0" smtClean="0"/>
              <a:t> </a:t>
            </a:r>
            <a:r>
              <a:rPr lang="de-AT" sz="3200" dirty="0" err="1" smtClean="0"/>
              <a:t>of</a:t>
            </a:r>
            <a:r>
              <a:rPr lang="de-AT" sz="3200" dirty="0" smtClean="0"/>
              <a:t> </a:t>
            </a:r>
            <a:r>
              <a:rPr lang="de-AT" sz="3200" dirty="0" err="1" smtClean="0"/>
              <a:t>trapping</a:t>
            </a:r>
            <a:r>
              <a:rPr lang="de-AT" sz="3200" dirty="0" smtClean="0"/>
              <a:t> </a:t>
            </a:r>
            <a:r>
              <a:rPr lang="de-AT" sz="3200" dirty="0" err="1" smtClean="0"/>
              <a:t>positions</a:t>
            </a:r>
            <a:r>
              <a:rPr lang="de-AT" sz="3200" dirty="0" smtClean="0"/>
              <a:t> </a:t>
            </a:r>
            <a:r>
              <a:rPr lang="de-AT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AT" sz="3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de-AT" sz="3200" dirty="0" smtClean="0"/>
              <a:t> (</a:t>
            </a:r>
            <a:r>
              <a:rPr lang="de-AT" sz="3200" dirty="0" err="1" smtClean="0"/>
              <a:t>solute</a:t>
            </a:r>
            <a:r>
              <a:rPr lang="de-AT" sz="3200" dirty="0" smtClean="0"/>
              <a:t> </a:t>
            </a:r>
            <a:r>
              <a:rPr lang="de-AT" sz="3200" dirty="0" err="1" smtClean="0"/>
              <a:t>atoms</a:t>
            </a:r>
            <a:r>
              <a:rPr lang="de-AT" sz="3200" dirty="0" smtClean="0"/>
              <a:t>: nominal </a:t>
            </a:r>
            <a:r>
              <a:rPr lang="de-AT" sz="3200" dirty="0" err="1" smtClean="0"/>
              <a:t>composition</a:t>
            </a:r>
            <a:r>
              <a:rPr lang="de-AT" sz="3200" dirty="0" smtClean="0"/>
              <a:t> </a:t>
            </a:r>
            <a:r>
              <a:rPr lang="de-AT" sz="3200" dirty="0" err="1" smtClean="0"/>
              <a:t>of</a:t>
            </a:r>
            <a:r>
              <a:rPr lang="de-AT" sz="3200" dirty="0" smtClean="0"/>
              <a:t> </a:t>
            </a:r>
            <a:r>
              <a:rPr lang="de-AT" sz="3200" dirty="0" err="1" smtClean="0"/>
              <a:t>trapping</a:t>
            </a:r>
            <a:r>
              <a:rPr lang="de-AT" sz="3200" dirty="0" smtClean="0"/>
              <a:t> </a:t>
            </a:r>
            <a:r>
              <a:rPr lang="de-AT" sz="3200" dirty="0" err="1" smtClean="0"/>
              <a:t>element</a:t>
            </a:r>
            <a:r>
              <a:rPr lang="de-AT" sz="3200" dirty="0" smtClean="0"/>
              <a:t>, </a:t>
            </a:r>
            <a:r>
              <a:rPr lang="de-AT" sz="3200" dirty="0" err="1" smtClean="0"/>
              <a:t>dislocations</a:t>
            </a:r>
            <a:r>
              <a:rPr lang="de-AT" sz="3200" dirty="0" smtClean="0"/>
              <a:t>: </a:t>
            </a:r>
            <a:r>
              <a:rPr lang="de-AT" sz="3200" dirty="0" err="1" smtClean="0"/>
              <a:t>dislocation</a:t>
            </a:r>
            <a:r>
              <a:rPr lang="de-AT" sz="3200" dirty="0" smtClean="0"/>
              <a:t> </a:t>
            </a:r>
            <a:r>
              <a:rPr lang="de-AT" sz="3200" dirty="0" err="1" smtClean="0"/>
              <a:t>density</a:t>
            </a:r>
            <a:r>
              <a:rPr lang="de-AT" sz="3200" dirty="0" smtClean="0"/>
              <a:t>)</a:t>
            </a:r>
          </a:p>
          <a:p>
            <a:r>
              <a:rPr lang="de-AT" sz="3200" dirty="0" smtClean="0"/>
              <a:t>Molar </a:t>
            </a:r>
            <a:r>
              <a:rPr lang="de-AT" sz="3200" dirty="0" err="1" smtClean="0"/>
              <a:t>volume</a:t>
            </a:r>
            <a:r>
              <a:rPr lang="de-AT" sz="3200" dirty="0" smtClean="0"/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de-AT" sz="3200" dirty="0"/>
          </a:p>
          <a:p>
            <a:r>
              <a:rPr lang="de-AT" sz="3200" dirty="0" err="1" smtClean="0"/>
              <a:t>Temperature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de-A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variables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56792"/>
            <a:ext cx="7789592" cy="5001419"/>
          </a:xfrm>
        </p:spPr>
        <p:txBody>
          <a:bodyPr/>
          <a:lstStyle/>
          <a:p>
            <a:r>
              <a:rPr lang="en-US" sz="3200" dirty="0" smtClean="0"/>
              <a:t>Concentration of </a:t>
            </a:r>
            <a:r>
              <a:rPr lang="en-US" sz="3200" dirty="0"/>
              <a:t>free atoms (in lattice) </a:t>
            </a:r>
            <a:r>
              <a:rPr lang="en-US" sz="3200" dirty="0" smtClean="0"/>
              <a:t>and trapped atoms: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/>
              <a:t>Volumes corresponding one mole of lattice positions and trap positions: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/>
              <a:t>Site fractions in lattice positions and trap positions:</a:t>
            </a:r>
            <a:br>
              <a:rPr lang="en-US" sz="3200" dirty="0" smtClean="0"/>
            </a:br>
            <a:r>
              <a:rPr lang="en-US" sz="3200" dirty="0" smtClean="0"/>
              <a:t>	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Trapping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24744"/>
            <a:ext cx="4773684" cy="3336514"/>
          </a:xfrm>
          <a:prstGeom prst="rect">
            <a:avLst/>
          </a:prstGeom>
        </p:spPr>
      </p:pic>
      <p:pic>
        <p:nvPicPr>
          <p:cNvPr id="5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685" y="1052736"/>
            <a:ext cx="4979734" cy="3480530"/>
          </a:xfrm>
          <a:prstGeom prst="rect">
            <a:avLst/>
          </a:prstGeom>
        </p:spPr>
      </p:pic>
      <p:cxnSp>
        <p:nvCxnSpPr>
          <p:cNvPr id="6" name="Straight Arrow Connector 23"/>
          <p:cNvCxnSpPr/>
          <p:nvPr/>
        </p:nvCxnSpPr>
        <p:spPr>
          <a:xfrm>
            <a:off x="3512402" y="2924944"/>
            <a:ext cx="1253869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05274"/>
            <a:ext cx="2612250" cy="1986362"/>
          </a:xfrm>
          <a:prstGeom prst="rect">
            <a:avLst/>
          </a:prstGeom>
        </p:spPr>
      </p:pic>
      <p:pic>
        <p:nvPicPr>
          <p:cNvPr id="8" name="Grafik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606415"/>
            <a:ext cx="2622941" cy="1986362"/>
          </a:xfrm>
          <a:prstGeom prst="rect">
            <a:avLst/>
          </a:prstGeom>
        </p:spPr>
      </p:pic>
      <p:cxnSp>
        <p:nvCxnSpPr>
          <p:cNvPr id="9" name="Straight Arrow Connector 23"/>
          <p:cNvCxnSpPr/>
          <p:nvPr/>
        </p:nvCxnSpPr>
        <p:spPr>
          <a:xfrm>
            <a:off x="3512401" y="5373216"/>
            <a:ext cx="1253869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83568" y="112474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On </a:t>
            </a:r>
            <a:r>
              <a:rPr lang="de-AT" dirty="0" err="1" smtClean="0"/>
              <a:t>solutes</a:t>
            </a:r>
            <a:r>
              <a:rPr lang="de-AT" dirty="0" smtClean="0"/>
              <a:t>: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677332" y="419508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On </a:t>
            </a:r>
            <a:r>
              <a:rPr lang="de-AT" dirty="0" err="1" smtClean="0"/>
              <a:t>dislocations</a:t>
            </a:r>
            <a:r>
              <a:rPr lang="de-AT" dirty="0" smtClean="0"/>
              <a:t>: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598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Constraints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7789592" cy="5001419"/>
          </a:xfrm>
        </p:spPr>
        <p:txBody>
          <a:bodyPr/>
          <a:lstStyle/>
          <a:p>
            <a:r>
              <a:rPr lang="de-AT" sz="3200" dirty="0" err="1" smtClean="0"/>
              <a:t>Mass</a:t>
            </a:r>
            <a:r>
              <a:rPr lang="de-AT" sz="3200" dirty="0" smtClean="0"/>
              <a:t> </a:t>
            </a:r>
            <a:r>
              <a:rPr lang="de-AT" sz="3200" dirty="0" err="1" smtClean="0"/>
              <a:t>balance</a:t>
            </a:r>
            <a:endParaRPr lang="de-AT" sz="3200" dirty="0" smtClean="0"/>
          </a:p>
          <a:p>
            <a:endParaRPr lang="de-AT" dirty="0"/>
          </a:p>
          <a:p>
            <a:r>
              <a:rPr lang="de-AT" sz="3200" dirty="0"/>
              <a:t>Molar </a:t>
            </a:r>
            <a:r>
              <a:rPr lang="de-AT" sz="3200" dirty="0" err="1"/>
              <a:t>volume</a:t>
            </a:r>
            <a:r>
              <a:rPr lang="de-AT" sz="3200" dirty="0"/>
              <a:t>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de-AT" sz="3200" dirty="0" smtClean="0"/>
          </a:p>
          <a:p>
            <a:endParaRPr lang="de-AT" dirty="0" smtClean="0"/>
          </a:p>
          <a:p>
            <a:endParaRPr lang="de-AT" dirty="0"/>
          </a:p>
          <a:p>
            <a:r>
              <a:rPr lang="de-AT" dirty="0" err="1" smtClean="0"/>
              <a:t>Defects</a:t>
            </a:r>
            <a:r>
              <a:rPr lang="de-AT" dirty="0" smtClean="0"/>
              <a:t> </a:t>
            </a:r>
            <a:r>
              <a:rPr lang="de-AT" dirty="0" err="1" smtClean="0"/>
              <a:t>generate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molar </a:t>
            </a:r>
            <a:r>
              <a:rPr lang="de-AT" dirty="0" err="1" smtClean="0"/>
              <a:t>trapping</a:t>
            </a:r>
            <a:r>
              <a:rPr lang="de-AT" dirty="0" smtClean="0"/>
              <a:t> </a:t>
            </a:r>
            <a:r>
              <a:rPr lang="de-AT" dirty="0" err="1" smtClean="0"/>
              <a:t>volume</a:t>
            </a:r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r>
              <a:rPr lang="de-AT" dirty="0" smtClean="0"/>
              <a:t>Site </a:t>
            </a:r>
            <a:r>
              <a:rPr lang="de-AT" dirty="0" err="1" smtClean="0"/>
              <a:t>fractions</a:t>
            </a:r>
            <a:endParaRPr lang="de-AT" dirty="0"/>
          </a:p>
          <a:p>
            <a:pPr marL="0" indent="0">
              <a:buNone/>
            </a:pPr>
            <a:endParaRPr lang="de-A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AT" dirty="0"/>
              <a:t/>
            </a:r>
            <a:br>
              <a:rPr lang="de-AT" dirty="0"/>
            </a:br>
            <a:r>
              <a:rPr lang="de-AT" dirty="0" smtClean="0"/>
              <a:t>                        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823936"/>
              </p:ext>
            </p:extLst>
          </p:nvPr>
        </p:nvGraphicFramePr>
        <p:xfrm>
          <a:off x="1477858" y="1775576"/>
          <a:ext cx="1861035" cy="59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3" name="Formel" r:id="rId4" imgW="711000" imgH="228600" progId="Equation.3">
                  <p:embed/>
                </p:oleObj>
              </mc:Choice>
              <mc:Fallback>
                <p:oleObj name="Formel" r:id="rId4" imgW="71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858" y="1775576"/>
                        <a:ext cx="1861035" cy="598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369962"/>
              </p:ext>
            </p:extLst>
          </p:nvPr>
        </p:nvGraphicFramePr>
        <p:xfrm>
          <a:off x="1477858" y="2924944"/>
          <a:ext cx="1817739" cy="950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4" name="Formel" r:id="rId6" imgW="825480" imgH="431640" progId="Equation.3">
                  <p:embed/>
                </p:oleObj>
              </mc:Choice>
              <mc:Fallback>
                <p:oleObj name="Formel" r:id="rId6" imgW="8254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7858" y="2924944"/>
                        <a:ext cx="1817739" cy="950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712808"/>
              </p:ext>
            </p:extLst>
          </p:nvPr>
        </p:nvGraphicFramePr>
        <p:xfrm>
          <a:off x="1403648" y="4437112"/>
          <a:ext cx="1612752" cy="106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5" name="Formel" r:id="rId8" imgW="672840" imgH="444240" progId="Equation.3">
                  <p:embed/>
                </p:oleObj>
              </mc:Choice>
              <mc:Fallback>
                <p:oleObj name="Formel" r:id="rId8" imgW="67284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3648" y="4437112"/>
                        <a:ext cx="1612752" cy="106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723561"/>
              </p:ext>
            </p:extLst>
          </p:nvPr>
        </p:nvGraphicFramePr>
        <p:xfrm>
          <a:off x="1403648" y="6051420"/>
          <a:ext cx="1522456" cy="52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6" name="Formel" r:id="rId10" imgW="622080" imgH="215640" progId="Equation.3">
                  <p:embed/>
                </p:oleObj>
              </mc:Choice>
              <mc:Fallback>
                <p:oleObj name="Formel" r:id="rId10" imgW="6220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03648" y="6051420"/>
                        <a:ext cx="1522456" cy="528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832385"/>
              </p:ext>
            </p:extLst>
          </p:nvPr>
        </p:nvGraphicFramePr>
        <p:xfrm>
          <a:off x="3295597" y="6063488"/>
          <a:ext cx="1424676" cy="49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" name="Formel" r:id="rId12" imgW="622080" imgH="215640" progId="Equation.3">
                  <p:embed/>
                </p:oleObj>
              </mc:Choice>
              <mc:Fallback>
                <p:oleObj name="Formel" r:id="rId12" imgW="6220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95597" y="6063488"/>
                        <a:ext cx="1424676" cy="49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4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Thermodynamics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3200" dirty="0" smtClean="0"/>
              <a:t>Gibbs </a:t>
            </a:r>
            <a:r>
              <a:rPr lang="de-AT" sz="3200" dirty="0" err="1" smtClean="0"/>
              <a:t>energy</a:t>
            </a:r>
            <a:r>
              <a:rPr lang="de-AT" sz="3200" dirty="0" smtClean="0"/>
              <a:t>:</a:t>
            </a:r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r>
              <a:rPr lang="de-AT" sz="3200" dirty="0" err="1" smtClean="0"/>
              <a:t>Effect</a:t>
            </a:r>
            <a:r>
              <a:rPr lang="de-AT" sz="3200" dirty="0" smtClean="0"/>
              <a:t> </a:t>
            </a:r>
            <a:r>
              <a:rPr lang="de-AT" sz="3200" dirty="0" err="1" smtClean="0"/>
              <a:t>of</a:t>
            </a:r>
            <a:r>
              <a:rPr lang="de-AT" sz="3200" dirty="0" smtClean="0"/>
              <a:t> </a:t>
            </a:r>
            <a:r>
              <a:rPr lang="de-AT" sz="3200" dirty="0" err="1" smtClean="0"/>
              <a:t>trapping</a:t>
            </a:r>
            <a:endParaRPr lang="de-AT" sz="3200" dirty="0" smtClean="0"/>
          </a:p>
          <a:p>
            <a:pPr marL="0" indent="0">
              <a:buNone/>
            </a:pPr>
            <a:r>
              <a:rPr lang="de-AT" dirty="0"/>
              <a:t>	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smtClean="0"/>
              <a:t>	</a:t>
            </a:r>
            <a:r>
              <a:rPr lang="en-US" i="1" dirty="0" smtClean="0"/>
              <a:t>… </a:t>
            </a:r>
            <a:r>
              <a:rPr lang="en-US" dirty="0" smtClean="0"/>
              <a:t>configurational entropy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/>
              <a:t>… </a:t>
            </a:r>
            <a:r>
              <a:rPr lang="en-US" dirty="0" smtClean="0"/>
              <a:t>moles of trapped atoms</a:t>
            </a:r>
          </a:p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∆E </a:t>
            </a:r>
            <a:r>
              <a:rPr lang="en-US" i="1" dirty="0" smtClean="0"/>
              <a:t>	… </a:t>
            </a:r>
            <a:r>
              <a:rPr lang="en-US" dirty="0" smtClean="0"/>
              <a:t>trapping enthalpy</a:t>
            </a:r>
            <a:endParaRPr lang="en-US" i="1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899592" y="3577445"/>
            <a:ext cx="43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669001"/>
              </p:ext>
            </p:extLst>
          </p:nvPr>
        </p:nvGraphicFramePr>
        <p:xfrm>
          <a:off x="1431925" y="1844824"/>
          <a:ext cx="1800200" cy="54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" name="Formel" r:id="rId3" imgW="761760" imgH="228600" progId="Equation.3">
                  <p:embed/>
                </p:oleObj>
              </mc:Choice>
              <mc:Fallback>
                <p:oleObj name="Formel" r:id="rId3" imgW="7617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1925" y="1844824"/>
                        <a:ext cx="1800200" cy="540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855019"/>
              </p:ext>
            </p:extLst>
          </p:nvPr>
        </p:nvGraphicFramePr>
        <p:xfrm>
          <a:off x="1431925" y="3363913"/>
          <a:ext cx="32591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" name="Formel" r:id="rId5" imgW="1422360" imgH="228600" progId="Equation.3">
                  <p:embed/>
                </p:oleObj>
              </mc:Choice>
              <mc:Fallback>
                <p:oleObj name="Formel" r:id="rId5" imgW="14223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1925" y="3363913"/>
                        <a:ext cx="3259138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7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Configurational 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Bragg-Williams </a:t>
            </a:r>
            <a:r>
              <a:rPr lang="de-AT" dirty="0" err="1" smtClean="0"/>
              <a:t>approximation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Dividing the lattice into free and trapped portions: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de-A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A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AT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A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… </a:t>
            </a:r>
            <a:r>
              <a:rPr lang="de-AT" dirty="0" err="1" smtClean="0"/>
              <a:t>fraction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lattice</a:t>
            </a:r>
            <a:r>
              <a:rPr lang="de-AT" dirty="0" smtClean="0"/>
              <a:t> </a:t>
            </a:r>
            <a:r>
              <a:rPr lang="de-AT" dirty="0" err="1" smtClean="0"/>
              <a:t>sites</a:t>
            </a:r>
            <a:endParaRPr lang="de-AT" dirty="0" smtClean="0"/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de-A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A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AT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A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A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de-AT" dirty="0" err="1"/>
              <a:t>fraction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 smtClean="0"/>
              <a:t>trap</a:t>
            </a:r>
            <a:r>
              <a:rPr lang="de-AT" dirty="0" smtClean="0"/>
              <a:t> </a:t>
            </a:r>
            <a:r>
              <a:rPr lang="de-AT" dirty="0" err="1" smtClean="0"/>
              <a:t>sites</a:t>
            </a:r>
            <a:endParaRPr lang="en-US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123145"/>
              </p:ext>
            </p:extLst>
          </p:nvPr>
        </p:nvGraphicFramePr>
        <p:xfrm>
          <a:off x="827584" y="3645024"/>
          <a:ext cx="697340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" name="Formel" r:id="rId3" imgW="2920680" imgH="482400" progId="Equation.3">
                  <p:embed/>
                </p:oleObj>
              </mc:Choice>
              <mc:Fallback>
                <p:oleObj name="Formel" r:id="rId3" imgW="292068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3645024"/>
                        <a:ext cx="6973406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529838"/>
              </p:ext>
            </p:extLst>
          </p:nvPr>
        </p:nvGraphicFramePr>
        <p:xfrm>
          <a:off x="1691680" y="1817439"/>
          <a:ext cx="1512168" cy="51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" name="Formel" r:id="rId5" imgW="672840" imgH="228600" progId="Equation.3">
                  <p:embed/>
                </p:oleObj>
              </mc:Choice>
              <mc:Fallback>
                <p:oleObj name="Formel" r:id="rId5" imgW="6728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1680" y="1817439"/>
                        <a:ext cx="1512168" cy="513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58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Gibbs </a:t>
            </a:r>
            <a:r>
              <a:rPr lang="de-AT" dirty="0" err="1" smtClean="0"/>
              <a:t>energy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019869"/>
            <a:ext cx="7789592" cy="5001419"/>
          </a:xfrm>
        </p:spPr>
        <p:txBody>
          <a:bodyPr/>
          <a:lstStyle/>
          <a:p>
            <a:r>
              <a:rPr lang="en-US" dirty="0"/>
              <a:t>Gibbs energy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Equilibrium</a:t>
            </a:r>
          </a:p>
          <a:p>
            <a:endParaRPr lang="en-US" dirty="0"/>
          </a:p>
          <a:p>
            <a:pPr marL="0" indent="0">
              <a:buNone/>
            </a:pPr>
            <a:endParaRPr lang="de-AT" dirty="0" smtClean="0"/>
          </a:p>
          <a:p>
            <a:r>
              <a:rPr lang="de-AT" dirty="0" err="1" smtClean="0"/>
              <a:t>Applying</a:t>
            </a:r>
            <a:r>
              <a:rPr lang="de-AT" dirty="0" smtClean="0"/>
              <a:t> </a:t>
            </a:r>
            <a:r>
              <a:rPr lang="de-AT" dirty="0" err="1" smtClean="0"/>
              <a:t>constraints</a:t>
            </a:r>
            <a:endParaRPr lang="de-AT" dirty="0"/>
          </a:p>
          <a:p>
            <a:endParaRPr lang="de-AT" dirty="0" smtClean="0"/>
          </a:p>
          <a:p>
            <a:r>
              <a:rPr lang="de-AT" dirty="0" smtClean="0"/>
              <a:t>Partial derivative</a:t>
            </a:r>
            <a:endParaRPr lang="de-AT" dirty="0"/>
          </a:p>
          <a:p>
            <a:endParaRPr lang="de-AT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44974"/>
              </p:ext>
            </p:extLst>
          </p:nvPr>
        </p:nvGraphicFramePr>
        <p:xfrm>
          <a:off x="369888" y="1700213"/>
          <a:ext cx="811688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3" name="Formel" r:id="rId3" imgW="3886200" imgH="482400" progId="Equation.3">
                  <p:embed/>
                </p:oleObj>
              </mc:Choice>
              <mc:Fallback>
                <p:oleObj name="Formel" r:id="rId3" imgW="388620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888" y="1700213"/>
                        <a:ext cx="8116887" cy="100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304571"/>
              </p:ext>
            </p:extLst>
          </p:nvPr>
        </p:nvGraphicFramePr>
        <p:xfrm>
          <a:off x="1412872" y="3212976"/>
          <a:ext cx="1001210" cy="851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" name="Formel" r:id="rId5" imgW="507960" imgH="431640" progId="Equation.3">
                  <p:embed/>
                </p:oleObj>
              </mc:Choice>
              <mc:Fallback>
                <p:oleObj name="Formel" r:id="rId5" imgW="5079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2872" y="3212976"/>
                        <a:ext cx="1001210" cy="851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769913"/>
              </p:ext>
            </p:extLst>
          </p:nvPr>
        </p:nvGraphicFramePr>
        <p:xfrm>
          <a:off x="899592" y="4509120"/>
          <a:ext cx="4913355" cy="949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" name="Formel" r:id="rId7" imgW="2234880" imgH="431640" progId="Equation.3">
                  <p:embed/>
                </p:oleObj>
              </mc:Choice>
              <mc:Fallback>
                <p:oleObj name="Formel" r:id="rId7" imgW="22348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9592" y="4509120"/>
                        <a:ext cx="4913355" cy="949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536465"/>
              </p:ext>
            </p:extLst>
          </p:nvPr>
        </p:nvGraphicFramePr>
        <p:xfrm>
          <a:off x="1187624" y="5708080"/>
          <a:ext cx="1296144" cy="773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6" name="Formel" r:id="rId9" imgW="723600" imgH="431640" progId="Equation.3">
                  <p:embed/>
                </p:oleObj>
              </mc:Choice>
              <mc:Fallback>
                <p:oleObj name="Formel" r:id="rId9" imgW="7236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87624" y="5708080"/>
                        <a:ext cx="1296144" cy="773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7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_Powerpoint_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_blau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TU_Powerpoint_Vorlage</Template>
  <TotalTime>20</TotalTime>
  <Words>448</Words>
  <Application>Microsoft Office PowerPoint</Application>
  <PresentationFormat>On-screen Show (4:3)</PresentationFormat>
  <Paragraphs>167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Wingdings</vt:lpstr>
      <vt:lpstr>TU_Powerpoint_Vorlage</vt:lpstr>
      <vt:lpstr>Inhalt_blauer_Rahmen</vt:lpstr>
      <vt:lpstr>Formel</vt:lpstr>
      <vt:lpstr>Trapping Modelling in MatCalc</vt:lpstr>
      <vt:lpstr>Introduction</vt:lpstr>
      <vt:lpstr>Given parameters</vt:lpstr>
      <vt:lpstr>State variables</vt:lpstr>
      <vt:lpstr>Trapping</vt:lpstr>
      <vt:lpstr>Constraints</vt:lpstr>
      <vt:lpstr>Thermodynamics</vt:lpstr>
      <vt:lpstr>Configurational entropy</vt:lpstr>
      <vt:lpstr>Gibbs energy</vt:lpstr>
      <vt:lpstr>Gibbs energy derivation</vt:lpstr>
      <vt:lpstr>Exact analytical solution</vt:lpstr>
      <vt:lpstr>Real system</vt:lpstr>
      <vt:lpstr>Effect of trapping</vt:lpstr>
      <vt:lpstr>Expansion to multi elements</vt:lpstr>
      <vt:lpstr>Expansion to multi traps</vt:lpstr>
      <vt:lpstr>Kinetics</vt:lpstr>
      <vt:lpstr>Kinetics</vt:lpstr>
      <vt:lpstr>Parameter study</vt:lpstr>
      <vt:lpstr>Summary</vt:lpstr>
      <vt:lpstr>More fun…</vt:lpstr>
      <vt:lpstr>More fun…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Fischer Dagmar</dc:creator>
  <cp:lastModifiedBy>Yao Shan</cp:lastModifiedBy>
  <cp:revision>196</cp:revision>
  <cp:lastPrinted>2012-10-24T17:03:47Z</cp:lastPrinted>
  <dcterms:created xsi:type="dcterms:W3CDTF">2012-10-17T13:14:27Z</dcterms:created>
  <dcterms:modified xsi:type="dcterms:W3CDTF">2016-08-09T12:43:48Z</dcterms:modified>
</cp:coreProperties>
</file>